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56" r:id="rId2"/>
    <p:sldId id="257" r:id="rId3"/>
    <p:sldId id="267" r:id="rId4"/>
    <p:sldId id="266" r:id="rId5"/>
    <p:sldId id="258" r:id="rId6"/>
    <p:sldId id="268" r:id="rId7"/>
    <p:sldId id="291" r:id="rId8"/>
    <p:sldId id="292" r:id="rId9"/>
    <p:sldId id="293" r:id="rId10"/>
    <p:sldId id="295" r:id="rId11"/>
    <p:sldId id="297" r:id="rId12"/>
    <p:sldId id="296" r:id="rId13"/>
    <p:sldId id="298" r:id="rId14"/>
    <p:sldId id="300" r:id="rId15"/>
    <p:sldId id="301" r:id="rId16"/>
    <p:sldId id="272" r:id="rId17"/>
    <p:sldId id="324" r:id="rId18"/>
    <p:sldId id="302" r:id="rId19"/>
    <p:sldId id="303" r:id="rId20"/>
    <p:sldId id="306" r:id="rId21"/>
    <p:sldId id="307" r:id="rId22"/>
    <p:sldId id="309" r:id="rId23"/>
    <p:sldId id="315" r:id="rId24"/>
    <p:sldId id="316" r:id="rId25"/>
    <p:sldId id="318" r:id="rId26"/>
    <p:sldId id="317" r:id="rId27"/>
    <p:sldId id="319" r:id="rId28"/>
    <p:sldId id="320" r:id="rId29"/>
    <p:sldId id="321" r:id="rId30"/>
    <p:sldId id="322" r:id="rId31"/>
    <p:sldId id="323" r:id="rId32"/>
    <p:sldId id="326" r:id="rId33"/>
    <p:sldId id="325" r:id="rId34"/>
    <p:sldId id="327" r:id="rId35"/>
    <p:sldId id="328"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575" autoAdjust="0"/>
    <p:restoredTop sz="84145" autoAdjust="0"/>
  </p:normalViewPr>
  <p:slideViewPr>
    <p:cSldViewPr snapToGrid="0">
      <p:cViewPr varScale="1">
        <p:scale>
          <a:sx n="72" d="100"/>
          <a:sy n="72" d="100"/>
        </p:scale>
        <p:origin x="1123"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3D594D4-5F83-473C-829C-CB268C1FC02D}" type="doc">
      <dgm:prSet loTypeId="urn:microsoft.com/office/officeart/2005/8/layout/bProcess3" loCatId="process" qsTypeId="urn:microsoft.com/office/officeart/2005/8/quickstyle/simple1" qsCatId="simple" csTypeId="urn:microsoft.com/office/officeart/2005/8/colors/colorful2" csCatId="colorful" phldr="1"/>
      <dgm:spPr/>
      <dgm:t>
        <a:bodyPr/>
        <a:lstStyle/>
        <a:p>
          <a:endParaRPr lang="en-US"/>
        </a:p>
      </dgm:t>
    </dgm:pt>
    <dgm:pt modelId="{B7EE5F57-041C-45F4-9B52-D2F3EBEB3A8E}">
      <dgm:prSet phldrT="[Text]"/>
      <dgm:spPr/>
      <dgm:t>
        <a:bodyPr/>
        <a:lstStyle/>
        <a:p>
          <a:r>
            <a:rPr lang="en-US" dirty="0"/>
            <a:t>Special Characters</a:t>
          </a:r>
        </a:p>
      </dgm:t>
    </dgm:pt>
    <dgm:pt modelId="{05D03F42-F6AD-449C-951B-F5041839BF3C}" type="parTrans" cxnId="{18316E42-A0AE-43EF-8F61-0758D67BB4B3}">
      <dgm:prSet/>
      <dgm:spPr/>
      <dgm:t>
        <a:bodyPr/>
        <a:lstStyle/>
        <a:p>
          <a:endParaRPr lang="en-US"/>
        </a:p>
      </dgm:t>
    </dgm:pt>
    <dgm:pt modelId="{97D9BC0C-5D8B-4E5C-B0D8-61F712E50A13}" type="sibTrans" cxnId="{18316E42-A0AE-43EF-8F61-0758D67BB4B3}">
      <dgm:prSet/>
      <dgm:spPr/>
      <dgm:t>
        <a:bodyPr/>
        <a:lstStyle/>
        <a:p>
          <a:endParaRPr lang="en-US"/>
        </a:p>
      </dgm:t>
    </dgm:pt>
    <dgm:pt modelId="{0675306A-C25D-43FF-82A6-8D74BA2A34C1}">
      <dgm:prSet phldrT="[Text]"/>
      <dgm:spPr/>
      <dgm:t>
        <a:bodyPr/>
        <a:lstStyle/>
        <a:p>
          <a:r>
            <a:rPr lang="en-US" dirty="0"/>
            <a:t>Combine Split Words</a:t>
          </a:r>
        </a:p>
      </dgm:t>
    </dgm:pt>
    <dgm:pt modelId="{6B6ACDDA-ABC2-418A-9479-10023F7B3011}" type="parTrans" cxnId="{6905D46C-4DAC-4DC7-8D40-1FD97FEA795B}">
      <dgm:prSet/>
      <dgm:spPr/>
      <dgm:t>
        <a:bodyPr/>
        <a:lstStyle/>
        <a:p>
          <a:endParaRPr lang="en-US"/>
        </a:p>
      </dgm:t>
    </dgm:pt>
    <dgm:pt modelId="{66A80672-BE7D-439B-AEE7-8D49CC0049E9}" type="sibTrans" cxnId="{6905D46C-4DAC-4DC7-8D40-1FD97FEA795B}">
      <dgm:prSet/>
      <dgm:spPr/>
      <dgm:t>
        <a:bodyPr/>
        <a:lstStyle/>
        <a:p>
          <a:endParaRPr lang="en-US"/>
        </a:p>
      </dgm:t>
    </dgm:pt>
    <dgm:pt modelId="{8BD6C047-B0D7-43AE-B7E2-5787956D37D6}">
      <dgm:prSet phldrT="[Text]"/>
      <dgm:spPr/>
      <dgm:t>
        <a:bodyPr/>
        <a:lstStyle/>
        <a:p>
          <a:r>
            <a:rPr lang="en-US" dirty="0"/>
            <a:t>Keywords for Profession</a:t>
          </a:r>
        </a:p>
      </dgm:t>
    </dgm:pt>
    <dgm:pt modelId="{06B13A5C-A2CA-499E-9D55-CDB87B63A777}" type="parTrans" cxnId="{243659AF-0BAB-4FF7-9F06-EE966B08D0AF}">
      <dgm:prSet/>
      <dgm:spPr/>
      <dgm:t>
        <a:bodyPr/>
        <a:lstStyle/>
        <a:p>
          <a:endParaRPr lang="en-US"/>
        </a:p>
      </dgm:t>
    </dgm:pt>
    <dgm:pt modelId="{B2EBAB4C-00A7-4DFB-95A7-E92E2DFF98D0}" type="sibTrans" cxnId="{243659AF-0BAB-4FF7-9F06-EE966B08D0AF}">
      <dgm:prSet/>
      <dgm:spPr/>
      <dgm:t>
        <a:bodyPr/>
        <a:lstStyle/>
        <a:p>
          <a:endParaRPr lang="en-US"/>
        </a:p>
      </dgm:t>
    </dgm:pt>
    <dgm:pt modelId="{5EF842ED-CF50-4D3B-B1FD-8F0DDF7C2F02}">
      <dgm:prSet phldrT="[Text]"/>
      <dgm:spPr/>
      <dgm:t>
        <a:bodyPr/>
        <a:lstStyle/>
        <a:p>
          <a:r>
            <a:rPr lang="en-US" dirty="0"/>
            <a:t>Spell Correction of Keywords</a:t>
          </a:r>
        </a:p>
      </dgm:t>
    </dgm:pt>
    <dgm:pt modelId="{F763A94D-75E2-4B4B-92AD-921A53FDE6D1}" type="parTrans" cxnId="{CCA1401F-A346-491B-8546-3024F9FECB22}">
      <dgm:prSet/>
      <dgm:spPr/>
      <dgm:t>
        <a:bodyPr/>
        <a:lstStyle/>
        <a:p>
          <a:endParaRPr lang="en-US"/>
        </a:p>
      </dgm:t>
    </dgm:pt>
    <dgm:pt modelId="{A4185141-82CF-406D-9D24-AD75D0AE6996}" type="sibTrans" cxnId="{CCA1401F-A346-491B-8546-3024F9FECB22}">
      <dgm:prSet/>
      <dgm:spPr/>
      <dgm:t>
        <a:bodyPr/>
        <a:lstStyle/>
        <a:p>
          <a:endParaRPr lang="en-US"/>
        </a:p>
      </dgm:t>
    </dgm:pt>
    <dgm:pt modelId="{3B1B3E9E-2E59-4FB3-B143-6B77079A7E09}">
      <dgm:prSet phldrT="[Text]"/>
      <dgm:spPr/>
      <dgm:t>
        <a:bodyPr/>
        <a:lstStyle/>
        <a:p>
          <a:r>
            <a:rPr lang="en-US" dirty="0"/>
            <a:t>Split Combined Words </a:t>
          </a:r>
        </a:p>
      </dgm:t>
    </dgm:pt>
    <dgm:pt modelId="{042D9010-8033-4A71-A673-361F7D3D3C26}" type="parTrans" cxnId="{3FD90591-9384-430B-B7EF-03F423CA81A7}">
      <dgm:prSet/>
      <dgm:spPr/>
      <dgm:t>
        <a:bodyPr/>
        <a:lstStyle/>
        <a:p>
          <a:endParaRPr lang="en-US"/>
        </a:p>
      </dgm:t>
    </dgm:pt>
    <dgm:pt modelId="{C6EF6A4C-D33B-4F00-8D59-ED41B0E880B8}" type="sibTrans" cxnId="{3FD90591-9384-430B-B7EF-03F423CA81A7}">
      <dgm:prSet/>
      <dgm:spPr/>
      <dgm:t>
        <a:bodyPr/>
        <a:lstStyle/>
        <a:p>
          <a:endParaRPr lang="en-US"/>
        </a:p>
      </dgm:t>
    </dgm:pt>
    <dgm:pt modelId="{70731E0F-8DDB-4CC7-B214-2FE4C7506DBD}">
      <dgm:prSet/>
      <dgm:spPr/>
      <dgm:t>
        <a:bodyPr/>
        <a:lstStyle/>
        <a:p>
          <a:r>
            <a:rPr lang="en-US" dirty="0"/>
            <a:t>Add Full Forms</a:t>
          </a:r>
        </a:p>
      </dgm:t>
    </dgm:pt>
    <dgm:pt modelId="{5F127562-9F06-4316-8696-6D771FFD3F29}" type="parTrans" cxnId="{2D08BCEE-D6FA-4BE8-8FDD-18B8A5DCF72E}">
      <dgm:prSet/>
      <dgm:spPr/>
      <dgm:t>
        <a:bodyPr/>
        <a:lstStyle/>
        <a:p>
          <a:endParaRPr lang="en-US"/>
        </a:p>
      </dgm:t>
    </dgm:pt>
    <dgm:pt modelId="{CC0CB5D2-7ECE-4629-BA1A-D5452B5E06FE}" type="sibTrans" cxnId="{2D08BCEE-D6FA-4BE8-8FDD-18B8A5DCF72E}">
      <dgm:prSet/>
      <dgm:spPr/>
      <dgm:t>
        <a:bodyPr/>
        <a:lstStyle/>
        <a:p>
          <a:endParaRPr lang="en-US"/>
        </a:p>
      </dgm:t>
    </dgm:pt>
    <dgm:pt modelId="{2550D54C-90C9-46DB-AD0F-24A08DC3E27B}">
      <dgm:prSet/>
      <dgm:spPr/>
      <dgm:t>
        <a:bodyPr/>
        <a:lstStyle/>
        <a:p>
          <a:r>
            <a:rPr lang="en-US" dirty="0"/>
            <a:t>Create a list of words in dictionary</a:t>
          </a:r>
        </a:p>
      </dgm:t>
    </dgm:pt>
    <dgm:pt modelId="{2ACC8FD8-6EDD-4446-9C73-0728849CEF73}" type="parTrans" cxnId="{5C916053-A4C5-47DB-86E4-F31EE7435C8B}">
      <dgm:prSet/>
      <dgm:spPr/>
      <dgm:t>
        <a:bodyPr/>
        <a:lstStyle/>
        <a:p>
          <a:endParaRPr lang="en-US"/>
        </a:p>
      </dgm:t>
    </dgm:pt>
    <dgm:pt modelId="{84C735EA-2C4D-4AC2-B1CE-241F02278D09}" type="sibTrans" cxnId="{5C916053-A4C5-47DB-86E4-F31EE7435C8B}">
      <dgm:prSet/>
      <dgm:spPr>
        <a:ln>
          <a:solidFill>
            <a:schemeClr val="bg1"/>
          </a:solidFill>
        </a:ln>
      </dgm:spPr>
      <dgm:t>
        <a:bodyPr/>
        <a:lstStyle/>
        <a:p>
          <a:endParaRPr lang="en-US"/>
        </a:p>
      </dgm:t>
    </dgm:pt>
    <dgm:pt modelId="{C68D08BD-1748-4441-9F0A-8AD4F6CC03F3}" type="pres">
      <dgm:prSet presAssocID="{93D594D4-5F83-473C-829C-CB268C1FC02D}" presName="Name0" presStyleCnt="0">
        <dgm:presLayoutVars>
          <dgm:dir/>
          <dgm:resizeHandles val="exact"/>
        </dgm:presLayoutVars>
      </dgm:prSet>
      <dgm:spPr/>
    </dgm:pt>
    <dgm:pt modelId="{56C66257-1685-417E-9D7D-659D863E71C2}" type="pres">
      <dgm:prSet presAssocID="{2550D54C-90C9-46DB-AD0F-24A08DC3E27B}" presName="node" presStyleLbl="node1" presStyleIdx="0" presStyleCnt="7">
        <dgm:presLayoutVars>
          <dgm:bulletEnabled val="1"/>
        </dgm:presLayoutVars>
      </dgm:prSet>
      <dgm:spPr/>
    </dgm:pt>
    <dgm:pt modelId="{36500A27-CD66-47B8-A659-B3C4A4B05758}" type="pres">
      <dgm:prSet presAssocID="{84C735EA-2C4D-4AC2-B1CE-241F02278D09}" presName="sibTrans" presStyleLbl="sibTrans1D1" presStyleIdx="0" presStyleCnt="6"/>
      <dgm:spPr/>
    </dgm:pt>
    <dgm:pt modelId="{DFE35544-0879-4B6E-B9F1-752451B140EC}" type="pres">
      <dgm:prSet presAssocID="{84C735EA-2C4D-4AC2-B1CE-241F02278D09}" presName="connectorText" presStyleLbl="sibTrans1D1" presStyleIdx="0" presStyleCnt="6"/>
      <dgm:spPr/>
    </dgm:pt>
    <dgm:pt modelId="{44F16363-BB33-4B29-856E-EC9B11BC63A4}" type="pres">
      <dgm:prSet presAssocID="{B7EE5F57-041C-45F4-9B52-D2F3EBEB3A8E}" presName="node" presStyleLbl="node1" presStyleIdx="1" presStyleCnt="7">
        <dgm:presLayoutVars>
          <dgm:bulletEnabled val="1"/>
        </dgm:presLayoutVars>
      </dgm:prSet>
      <dgm:spPr/>
    </dgm:pt>
    <dgm:pt modelId="{688C4CC3-700C-4460-9BDB-9F3A3CB14DA5}" type="pres">
      <dgm:prSet presAssocID="{97D9BC0C-5D8B-4E5C-B0D8-61F712E50A13}" presName="sibTrans" presStyleLbl="sibTrans1D1" presStyleIdx="1" presStyleCnt="6"/>
      <dgm:spPr/>
    </dgm:pt>
    <dgm:pt modelId="{47AAA382-8E24-4BE7-A15B-DC3CD9B0B134}" type="pres">
      <dgm:prSet presAssocID="{97D9BC0C-5D8B-4E5C-B0D8-61F712E50A13}" presName="connectorText" presStyleLbl="sibTrans1D1" presStyleIdx="1" presStyleCnt="6"/>
      <dgm:spPr/>
    </dgm:pt>
    <dgm:pt modelId="{2EFD090D-8E43-445B-B64B-3255E4DFDD67}" type="pres">
      <dgm:prSet presAssocID="{0675306A-C25D-43FF-82A6-8D74BA2A34C1}" presName="node" presStyleLbl="node1" presStyleIdx="2" presStyleCnt="7">
        <dgm:presLayoutVars>
          <dgm:bulletEnabled val="1"/>
        </dgm:presLayoutVars>
      </dgm:prSet>
      <dgm:spPr/>
    </dgm:pt>
    <dgm:pt modelId="{A6900050-3515-4C5D-B8EF-E63FD58815FE}" type="pres">
      <dgm:prSet presAssocID="{66A80672-BE7D-439B-AEE7-8D49CC0049E9}" presName="sibTrans" presStyleLbl="sibTrans1D1" presStyleIdx="2" presStyleCnt="6"/>
      <dgm:spPr/>
    </dgm:pt>
    <dgm:pt modelId="{87E8CA79-464F-41B5-8EAA-1FEBC10F042D}" type="pres">
      <dgm:prSet presAssocID="{66A80672-BE7D-439B-AEE7-8D49CC0049E9}" presName="connectorText" presStyleLbl="sibTrans1D1" presStyleIdx="2" presStyleCnt="6"/>
      <dgm:spPr/>
    </dgm:pt>
    <dgm:pt modelId="{8F1A0D03-4685-41B9-9D3C-9B02CF918F63}" type="pres">
      <dgm:prSet presAssocID="{8BD6C047-B0D7-43AE-B7E2-5787956D37D6}" presName="node" presStyleLbl="node1" presStyleIdx="3" presStyleCnt="7">
        <dgm:presLayoutVars>
          <dgm:bulletEnabled val="1"/>
        </dgm:presLayoutVars>
      </dgm:prSet>
      <dgm:spPr/>
    </dgm:pt>
    <dgm:pt modelId="{37FD5F52-8C9F-4D5B-AC4F-50DF5F229F1A}" type="pres">
      <dgm:prSet presAssocID="{B2EBAB4C-00A7-4DFB-95A7-E92E2DFF98D0}" presName="sibTrans" presStyleLbl="sibTrans1D1" presStyleIdx="3" presStyleCnt="6"/>
      <dgm:spPr/>
    </dgm:pt>
    <dgm:pt modelId="{A79B878E-E826-4A13-980C-80F74B1CE707}" type="pres">
      <dgm:prSet presAssocID="{B2EBAB4C-00A7-4DFB-95A7-E92E2DFF98D0}" presName="connectorText" presStyleLbl="sibTrans1D1" presStyleIdx="3" presStyleCnt="6"/>
      <dgm:spPr/>
    </dgm:pt>
    <dgm:pt modelId="{B910B589-EC4F-4A50-A53B-3FC38D4B591F}" type="pres">
      <dgm:prSet presAssocID="{5EF842ED-CF50-4D3B-B1FD-8F0DDF7C2F02}" presName="node" presStyleLbl="node1" presStyleIdx="4" presStyleCnt="7">
        <dgm:presLayoutVars>
          <dgm:bulletEnabled val="1"/>
        </dgm:presLayoutVars>
      </dgm:prSet>
      <dgm:spPr/>
    </dgm:pt>
    <dgm:pt modelId="{DD63ED27-E262-4BD9-82D1-05C6EE6D1472}" type="pres">
      <dgm:prSet presAssocID="{A4185141-82CF-406D-9D24-AD75D0AE6996}" presName="sibTrans" presStyleLbl="sibTrans1D1" presStyleIdx="4" presStyleCnt="6"/>
      <dgm:spPr/>
    </dgm:pt>
    <dgm:pt modelId="{B481C542-1CD5-41F0-AA9D-6886B7422753}" type="pres">
      <dgm:prSet presAssocID="{A4185141-82CF-406D-9D24-AD75D0AE6996}" presName="connectorText" presStyleLbl="sibTrans1D1" presStyleIdx="4" presStyleCnt="6"/>
      <dgm:spPr/>
    </dgm:pt>
    <dgm:pt modelId="{01962ADC-57AE-4FC9-9370-3741A7702702}" type="pres">
      <dgm:prSet presAssocID="{3B1B3E9E-2E59-4FB3-B143-6B77079A7E09}" presName="node" presStyleLbl="node1" presStyleIdx="5" presStyleCnt="7">
        <dgm:presLayoutVars>
          <dgm:bulletEnabled val="1"/>
        </dgm:presLayoutVars>
      </dgm:prSet>
      <dgm:spPr/>
    </dgm:pt>
    <dgm:pt modelId="{DEE2FADF-690A-4CAB-B7CC-B39C51EFA953}" type="pres">
      <dgm:prSet presAssocID="{C6EF6A4C-D33B-4F00-8D59-ED41B0E880B8}" presName="sibTrans" presStyleLbl="sibTrans1D1" presStyleIdx="5" presStyleCnt="6"/>
      <dgm:spPr/>
    </dgm:pt>
    <dgm:pt modelId="{E1CBDC45-5541-4B69-8C31-C8F3AC2EA843}" type="pres">
      <dgm:prSet presAssocID="{C6EF6A4C-D33B-4F00-8D59-ED41B0E880B8}" presName="connectorText" presStyleLbl="sibTrans1D1" presStyleIdx="5" presStyleCnt="6"/>
      <dgm:spPr/>
    </dgm:pt>
    <dgm:pt modelId="{BF0A76F6-37CB-4FE4-822F-FBEBCC2D27B8}" type="pres">
      <dgm:prSet presAssocID="{70731E0F-8DDB-4CC7-B214-2FE4C7506DBD}" presName="node" presStyleLbl="node1" presStyleIdx="6" presStyleCnt="7">
        <dgm:presLayoutVars>
          <dgm:bulletEnabled val="1"/>
        </dgm:presLayoutVars>
      </dgm:prSet>
      <dgm:spPr/>
    </dgm:pt>
  </dgm:ptLst>
  <dgm:cxnLst>
    <dgm:cxn modelId="{FBBB7403-5916-4032-AF46-BF203A8B38F0}" type="presOf" srcId="{C6EF6A4C-D33B-4F00-8D59-ED41B0E880B8}" destId="{DEE2FADF-690A-4CAB-B7CC-B39C51EFA953}" srcOrd="0" destOrd="0" presId="urn:microsoft.com/office/officeart/2005/8/layout/bProcess3"/>
    <dgm:cxn modelId="{9EA3530B-E3EE-42A4-A322-77D2FDD1B9D1}" type="presOf" srcId="{97D9BC0C-5D8B-4E5C-B0D8-61F712E50A13}" destId="{47AAA382-8E24-4BE7-A15B-DC3CD9B0B134}" srcOrd="1" destOrd="0" presId="urn:microsoft.com/office/officeart/2005/8/layout/bProcess3"/>
    <dgm:cxn modelId="{C9CE5D11-DC11-431E-8E4B-003F7A701C5D}" type="presOf" srcId="{66A80672-BE7D-439B-AEE7-8D49CC0049E9}" destId="{87E8CA79-464F-41B5-8EAA-1FEBC10F042D}" srcOrd="1" destOrd="0" presId="urn:microsoft.com/office/officeart/2005/8/layout/bProcess3"/>
    <dgm:cxn modelId="{30E5CB18-5F2B-41AA-8A12-90C5A8EBA140}" type="presOf" srcId="{8BD6C047-B0D7-43AE-B7E2-5787956D37D6}" destId="{8F1A0D03-4685-41B9-9D3C-9B02CF918F63}" srcOrd="0" destOrd="0" presId="urn:microsoft.com/office/officeart/2005/8/layout/bProcess3"/>
    <dgm:cxn modelId="{CCA1401F-A346-491B-8546-3024F9FECB22}" srcId="{93D594D4-5F83-473C-829C-CB268C1FC02D}" destId="{5EF842ED-CF50-4D3B-B1FD-8F0DDF7C2F02}" srcOrd="4" destOrd="0" parTransId="{F763A94D-75E2-4B4B-92AD-921A53FDE6D1}" sibTransId="{A4185141-82CF-406D-9D24-AD75D0AE6996}"/>
    <dgm:cxn modelId="{18316E42-A0AE-43EF-8F61-0758D67BB4B3}" srcId="{93D594D4-5F83-473C-829C-CB268C1FC02D}" destId="{B7EE5F57-041C-45F4-9B52-D2F3EBEB3A8E}" srcOrd="1" destOrd="0" parTransId="{05D03F42-F6AD-449C-951B-F5041839BF3C}" sibTransId="{97D9BC0C-5D8B-4E5C-B0D8-61F712E50A13}"/>
    <dgm:cxn modelId="{800E2A64-23BB-423E-ACE5-68F7E6DA90E1}" type="presOf" srcId="{B2EBAB4C-00A7-4DFB-95A7-E92E2DFF98D0}" destId="{37FD5F52-8C9F-4D5B-AC4F-50DF5F229F1A}" srcOrd="0" destOrd="0" presId="urn:microsoft.com/office/officeart/2005/8/layout/bProcess3"/>
    <dgm:cxn modelId="{DD960846-1080-41FE-A54F-CB8B558D6052}" type="presOf" srcId="{93D594D4-5F83-473C-829C-CB268C1FC02D}" destId="{C68D08BD-1748-4441-9F0A-8AD4F6CC03F3}" srcOrd="0" destOrd="0" presId="urn:microsoft.com/office/officeart/2005/8/layout/bProcess3"/>
    <dgm:cxn modelId="{6479096B-6AA6-4759-A96D-A1CE27BBB969}" type="presOf" srcId="{84C735EA-2C4D-4AC2-B1CE-241F02278D09}" destId="{36500A27-CD66-47B8-A659-B3C4A4B05758}" srcOrd="0" destOrd="0" presId="urn:microsoft.com/office/officeart/2005/8/layout/bProcess3"/>
    <dgm:cxn modelId="{6905D46C-4DAC-4DC7-8D40-1FD97FEA795B}" srcId="{93D594D4-5F83-473C-829C-CB268C1FC02D}" destId="{0675306A-C25D-43FF-82A6-8D74BA2A34C1}" srcOrd="2" destOrd="0" parTransId="{6B6ACDDA-ABC2-418A-9479-10023F7B3011}" sibTransId="{66A80672-BE7D-439B-AEE7-8D49CC0049E9}"/>
    <dgm:cxn modelId="{2C63154F-DDDA-4B21-A6CA-876866B63F4D}" type="presOf" srcId="{0675306A-C25D-43FF-82A6-8D74BA2A34C1}" destId="{2EFD090D-8E43-445B-B64B-3255E4DFDD67}" srcOrd="0" destOrd="0" presId="urn:microsoft.com/office/officeart/2005/8/layout/bProcess3"/>
    <dgm:cxn modelId="{5C916053-A4C5-47DB-86E4-F31EE7435C8B}" srcId="{93D594D4-5F83-473C-829C-CB268C1FC02D}" destId="{2550D54C-90C9-46DB-AD0F-24A08DC3E27B}" srcOrd="0" destOrd="0" parTransId="{2ACC8FD8-6EDD-4446-9C73-0728849CEF73}" sibTransId="{84C735EA-2C4D-4AC2-B1CE-241F02278D09}"/>
    <dgm:cxn modelId="{E1968853-BB7C-440B-A7A6-FA1CDBDD2044}" type="presOf" srcId="{C6EF6A4C-D33B-4F00-8D59-ED41B0E880B8}" destId="{E1CBDC45-5541-4B69-8C31-C8F3AC2EA843}" srcOrd="1" destOrd="0" presId="urn:microsoft.com/office/officeart/2005/8/layout/bProcess3"/>
    <dgm:cxn modelId="{E9BE8356-D556-45E9-899C-20EC5AA18459}" type="presOf" srcId="{5EF842ED-CF50-4D3B-B1FD-8F0DDF7C2F02}" destId="{B910B589-EC4F-4A50-A53B-3FC38D4B591F}" srcOrd="0" destOrd="0" presId="urn:microsoft.com/office/officeart/2005/8/layout/bProcess3"/>
    <dgm:cxn modelId="{14262485-FF78-4168-938F-119339B5C225}" type="presOf" srcId="{B7EE5F57-041C-45F4-9B52-D2F3EBEB3A8E}" destId="{44F16363-BB33-4B29-856E-EC9B11BC63A4}" srcOrd="0" destOrd="0" presId="urn:microsoft.com/office/officeart/2005/8/layout/bProcess3"/>
    <dgm:cxn modelId="{3FD90591-9384-430B-B7EF-03F423CA81A7}" srcId="{93D594D4-5F83-473C-829C-CB268C1FC02D}" destId="{3B1B3E9E-2E59-4FB3-B143-6B77079A7E09}" srcOrd="5" destOrd="0" parTransId="{042D9010-8033-4A71-A673-361F7D3D3C26}" sibTransId="{C6EF6A4C-D33B-4F00-8D59-ED41B0E880B8}"/>
    <dgm:cxn modelId="{399D4F98-0C14-49F1-AB12-B8229B9AFEE7}" type="presOf" srcId="{3B1B3E9E-2E59-4FB3-B143-6B77079A7E09}" destId="{01962ADC-57AE-4FC9-9370-3741A7702702}" srcOrd="0" destOrd="0" presId="urn:microsoft.com/office/officeart/2005/8/layout/bProcess3"/>
    <dgm:cxn modelId="{0BAFEF9D-0629-4EC1-979A-AAEA253491BF}" type="presOf" srcId="{A4185141-82CF-406D-9D24-AD75D0AE6996}" destId="{DD63ED27-E262-4BD9-82D1-05C6EE6D1472}" srcOrd="0" destOrd="0" presId="urn:microsoft.com/office/officeart/2005/8/layout/bProcess3"/>
    <dgm:cxn modelId="{9FE366A6-29FB-48BF-A9AF-234FCD8004EC}" type="presOf" srcId="{B2EBAB4C-00A7-4DFB-95A7-E92E2DFF98D0}" destId="{A79B878E-E826-4A13-980C-80F74B1CE707}" srcOrd="1" destOrd="0" presId="urn:microsoft.com/office/officeart/2005/8/layout/bProcess3"/>
    <dgm:cxn modelId="{A4C538AE-88DE-4FF1-B277-96325673106C}" type="presOf" srcId="{70731E0F-8DDB-4CC7-B214-2FE4C7506DBD}" destId="{BF0A76F6-37CB-4FE4-822F-FBEBCC2D27B8}" srcOrd="0" destOrd="0" presId="urn:microsoft.com/office/officeart/2005/8/layout/bProcess3"/>
    <dgm:cxn modelId="{243659AF-0BAB-4FF7-9F06-EE966B08D0AF}" srcId="{93D594D4-5F83-473C-829C-CB268C1FC02D}" destId="{8BD6C047-B0D7-43AE-B7E2-5787956D37D6}" srcOrd="3" destOrd="0" parTransId="{06B13A5C-A2CA-499E-9D55-CDB87B63A777}" sibTransId="{B2EBAB4C-00A7-4DFB-95A7-E92E2DFF98D0}"/>
    <dgm:cxn modelId="{02273CB9-8EC4-49E0-A881-DFCFEED68D9A}" type="presOf" srcId="{2550D54C-90C9-46DB-AD0F-24A08DC3E27B}" destId="{56C66257-1685-417E-9D7D-659D863E71C2}" srcOrd="0" destOrd="0" presId="urn:microsoft.com/office/officeart/2005/8/layout/bProcess3"/>
    <dgm:cxn modelId="{89A572DF-F168-4F20-9199-88C3DF20EA44}" type="presOf" srcId="{84C735EA-2C4D-4AC2-B1CE-241F02278D09}" destId="{DFE35544-0879-4B6E-B9F1-752451B140EC}" srcOrd="1" destOrd="0" presId="urn:microsoft.com/office/officeart/2005/8/layout/bProcess3"/>
    <dgm:cxn modelId="{389D37E2-791B-4D1E-9CBF-2FBFA73F2E7E}" type="presOf" srcId="{A4185141-82CF-406D-9D24-AD75D0AE6996}" destId="{B481C542-1CD5-41F0-AA9D-6886B7422753}" srcOrd="1" destOrd="0" presId="urn:microsoft.com/office/officeart/2005/8/layout/bProcess3"/>
    <dgm:cxn modelId="{BFA154E3-105B-4CF7-93BD-E7E690D2BAB4}" type="presOf" srcId="{97D9BC0C-5D8B-4E5C-B0D8-61F712E50A13}" destId="{688C4CC3-700C-4460-9BDB-9F3A3CB14DA5}" srcOrd="0" destOrd="0" presId="urn:microsoft.com/office/officeart/2005/8/layout/bProcess3"/>
    <dgm:cxn modelId="{2D08BCEE-D6FA-4BE8-8FDD-18B8A5DCF72E}" srcId="{93D594D4-5F83-473C-829C-CB268C1FC02D}" destId="{70731E0F-8DDB-4CC7-B214-2FE4C7506DBD}" srcOrd="6" destOrd="0" parTransId="{5F127562-9F06-4316-8696-6D771FFD3F29}" sibTransId="{CC0CB5D2-7ECE-4629-BA1A-D5452B5E06FE}"/>
    <dgm:cxn modelId="{C1D4EAF1-9AEC-4449-8B48-88060200548C}" type="presOf" srcId="{66A80672-BE7D-439B-AEE7-8D49CC0049E9}" destId="{A6900050-3515-4C5D-B8EF-E63FD58815FE}" srcOrd="0" destOrd="0" presId="urn:microsoft.com/office/officeart/2005/8/layout/bProcess3"/>
    <dgm:cxn modelId="{5AFB3615-E78C-4CDB-98C0-3D385034C628}" type="presParOf" srcId="{C68D08BD-1748-4441-9F0A-8AD4F6CC03F3}" destId="{56C66257-1685-417E-9D7D-659D863E71C2}" srcOrd="0" destOrd="0" presId="urn:microsoft.com/office/officeart/2005/8/layout/bProcess3"/>
    <dgm:cxn modelId="{F426FC6C-1719-4D39-9484-C2833AB45432}" type="presParOf" srcId="{C68D08BD-1748-4441-9F0A-8AD4F6CC03F3}" destId="{36500A27-CD66-47B8-A659-B3C4A4B05758}" srcOrd="1" destOrd="0" presId="urn:microsoft.com/office/officeart/2005/8/layout/bProcess3"/>
    <dgm:cxn modelId="{3D76AE29-AD82-4DC8-BD4F-832067BE20C2}" type="presParOf" srcId="{36500A27-CD66-47B8-A659-B3C4A4B05758}" destId="{DFE35544-0879-4B6E-B9F1-752451B140EC}" srcOrd="0" destOrd="0" presId="urn:microsoft.com/office/officeart/2005/8/layout/bProcess3"/>
    <dgm:cxn modelId="{42048C2C-C8CE-444B-81B1-B3CD22830C21}" type="presParOf" srcId="{C68D08BD-1748-4441-9F0A-8AD4F6CC03F3}" destId="{44F16363-BB33-4B29-856E-EC9B11BC63A4}" srcOrd="2" destOrd="0" presId="urn:microsoft.com/office/officeart/2005/8/layout/bProcess3"/>
    <dgm:cxn modelId="{90B1D74D-3B5C-42E6-9748-B46C8461813B}" type="presParOf" srcId="{C68D08BD-1748-4441-9F0A-8AD4F6CC03F3}" destId="{688C4CC3-700C-4460-9BDB-9F3A3CB14DA5}" srcOrd="3" destOrd="0" presId="urn:microsoft.com/office/officeart/2005/8/layout/bProcess3"/>
    <dgm:cxn modelId="{2F4266D4-07F4-4D82-A645-00F04DBF0B3F}" type="presParOf" srcId="{688C4CC3-700C-4460-9BDB-9F3A3CB14DA5}" destId="{47AAA382-8E24-4BE7-A15B-DC3CD9B0B134}" srcOrd="0" destOrd="0" presId="urn:microsoft.com/office/officeart/2005/8/layout/bProcess3"/>
    <dgm:cxn modelId="{971A4C00-049B-420B-95CE-7E6785BA96BD}" type="presParOf" srcId="{C68D08BD-1748-4441-9F0A-8AD4F6CC03F3}" destId="{2EFD090D-8E43-445B-B64B-3255E4DFDD67}" srcOrd="4" destOrd="0" presId="urn:microsoft.com/office/officeart/2005/8/layout/bProcess3"/>
    <dgm:cxn modelId="{DDDA5221-779B-40AF-96A9-5E3A895DB19C}" type="presParOf" srcId="{C68D08BD-1748-4441-9F0A-8AD4F6CC03F3}" destId="{A6900050-3515-4C5D-B8EF-E63FD58815FE}" srcOrd="5" destOrd="0" presId="urn:microsoft.com/office/officeart/2005/8/layout/bProcess3"/>
    <dgm:cxn modelId="{9A7AA593-6BCA-41E0-AB8B-06694F4D9D37}" type="presParOf" srcId="{A6900050-3515-4C5D-B8EF-E63FD58815FE}" destId="{87E8CA79-464F-41B5-8EAA-1FEBC10F042D}" srcOrd="0" destOrd="0" presId="urn:microsoft.com/office/officeart/2005/8/layout/bProcess3"/>
    <dgm:cxn modelId="{AB3D6F9F-13C8-4BDC-9BC4-D06E4C8EA889}" type="presParOf" srcId="{C68D08BD-1748-4441-9F0A-8AD4F6CC03F3}" destId="{8F1A0D03-4685-41B9-9D3C-9B02CF918F63}" srcOrd="6" destOrd="0" presId="urn:microsoft.com/office/officeart/2005/8/layout/bProcess3"/>
    <dgm:cxn modelId="{A72041BB-4EC0-4624-806A-651056E21B76}" type="presParOf" srcId="{C68D08BD-1748-4441-9F0A-8AD4F6CC03F3}" destId="{37FD5F52-8C9F-4D5B-AC4F-50DF5F229F1A}" srcOrd="7" destOrd="0" presId="urn:microsoft.com/office/officeart/2005/8/layout/bProcess3"/>
    <dgm:cxn modelId="{BDCCDF96-4B3E-4D97-9137-1D9B80D056D7}" type="presParOf" srcId="{37FD5F52-8C9F-4D5B-AC4F-50DF5F229F1A}" destId="{A79B878E-E826-4A13-980C-80F74B1CE707}" srcOrd="0" destOrd="0" presId="urn:microsoft.com/office/officeart/2005/8/layout/bProcess3"/>
    <dgm:cxn modelId="{35070E06-8DE4-4411-AF0B-2E4D5B4F2022}" type="presParOf" srcId="{C68D08BD-1748-4441-9F0A-8AD4F6CC03F3}" destId="{B910B589-EC4F-4A50-A53B-3FC38D4B591F}" srcOrd="8" destOrd="0" presId="urn:microsoft.com/office/officeart/2005/8/layout/bProcess3"/>
    <dgm:cxn modelId="{FD9517BB-62D8-48BF-9FA8-910844B7DDC6}" type="presParOf" srcId="{C68D08BD-1748-4441-9F0A-8AD4F6CC03F3}" destId="{DD63ED27-E262-4BD9-82D1-05C6EE6D1472}" srcOrd="9" destOrd="0" presId="urn:microsoft.com/office/officeart/2005/8/layout/bProcess3"/>
    <dgm:cxn modelId="{3728FEDE-8D51-4557-8DBB-8D24BDB17914}" type="presParOf" srcId="{DD63ED27-E262-4BD9-82D1-05C6EE6D1472}" destId="{B481C542-1CD5-41F0-AA9D-6886B7422753}" srcOrd="0" destOrd="0" presId="urn:microsoft.com/office/officeart/2005/8/layout/bProcess3"/>
    <dgm:cxn modelId="{D84B111C-9F0F-4E4A-A42C-3631808D3B58}" type="presParOf" srcId="{C68D08BD-1748-4441-9F0A-8AD4F6CC03F3}" destId="{01962ADC-57AE-4FC9-9370-3741A7702702}" srcOrd="10" destOrd="0" presId="urn:microsoft.com/office/officeart/2005/8/layout/bProcess3"/>
    <dgm:cxn modelId="{1D14FE21-44FF-470B-A42C-4F46F4A1F6FD}" type="presParOf" srcId="{C68D08BD-1748-4441-9F0A-8AD4F6CC03F3}" destId="{DEE2FADF-690A-4CAB-B7CC-B39C51EFA953}" srcOrd="11" destOrd="0" presId="urn:microsoft.com/office/officeart/2005/8/layout/bProcess3"/>
    <dgm:cxn modelId="{D91C88D9-C911-4D9B-915A-8C32796C4E7E}" type="presParOf" srcId="{DEE2FADF-690A-4CAB-B7CC-B39C51EFA953}" destId="{E1CBDC45-5541-4B69-8C31-C8F3AC2EA843}" srcOrd="0" destOrd="0" presId="urn:microsoft.com/office/officeart/2005/8/layout/bProcess3"/>
    <dgm:cxn modelId="{A4B48661-6788-4EA4-A1FB-548B43FF44D4}" type="presParOf" srcId="{C68D08BD-1748-4441-9F0A-8AD4F6CC03F3}" destId="{BF0A76F6-37CB-4FE4-822F-FBEBCC2D27B8}" srcOrd="12" destOrd="0" presId="urn:microsoft.com/office/officeart/2005/8/layout/bProcess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500A27-CD66-47B8-A659-B3C4A4B05758}">
      <dsp:nvSpPr>
        <dsp:cNvPr id="0" name=""/>
        <dsp:cNvSpPr/>
      </dsp:nvSpPr>
      <dsp:spPr>
        <a:xfrm>
          <a:off x="2241532" y="1199834"/>
          <a:ext cx="484885" cy="91440"/>
        </a:xfrm>
        <a:custGeom>
          <a:avLst/>
          <a:gdLst/>
          <a:ahLst/>
          <a:cxnLst/>
          <a:rect l="0" t="0" r="0" b="0"/>
          <a:pathLst>
            <a:path>
              <a:moveTo>
                <a:pt x="0" y="45720"/>
              </a:moveTo>
              <a:lnTo>
                <a:pt x="484885" y="45720"/>
              </a:lnTo>
            </a:path>
          </a:pathLst>
        </a:custGeom>
        <a:noFill/>
        <a:ln w="6350" cap="flat" cmpd="sng" algn="ctr">
          <a:solidFill>
            <a:schemeClr val="bg1"/>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471087" y="1242976"/>
        <a:ext cx="25774" cy="5154"/>
      </dsp:txXfrm>
    </dsp:sp>
    <dsp:sp modelId="{56C66257-1685-417E-9D7D-659D863E71C2}">
      <dsp:nvSpPr>
        <dsp:cNvPr id="0" name=""/>
        <dsp:cNvSpPr/>
      </dsp:nvSpPr>
      <dsp:spPr>
        <a:xfrm>
          <a:off x="2092" y="573182"/>
          <a:ext cx="2241239" cy="1344743"/>
        </a:xfrm>
        <a:prstGeom prst="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US" sz="2300" kern="1200" dirty="0"/>
            <a:t>Create a list of words in dictionary</a:t>
          </a:r>
        </a:p>
      </dsp:txBody>
      <dsp:txXfrm>
        <a:off x="2092" y="573182"/>
        <a:ext cx="2241239" cy="1344743"/>
      </dsp:txXfrm>
    </dsp:sp>
    <dsp:sp modelId="{688C4CC3-700C-4460-9BDB-9F3A3CB14DA5}">
      <dsp:nvSpPr>
        <dsp:cNvPr id="0" name=""/>
        <dsp:cNvSpPr/>
      </dsp:nvSpPr>
      <dsp:spPr>
        <a:xfrm>
          <a:off x="4998257" y="1199834"/>
          <a:ext cx="484885" cy="91440"/>
        </a:xfrm>
        <a:custGeom>
          <a:avLst/>
          <a:gdLst/>
          <a:ahLst/>
          <a:cxnLst/>
          <a:rect l="0" t="0" r="0" b="0"/>
          <a:pathLst>
            <a:path>
              <a:moveTo>
                <a:pt x="0" y="45720"/>
              </a:moveTo>
              <a:lnTo>
                <a:pt x="484885" y="45720"/>
              </a:lnTo>
            </a:path>
          </a:pathLst>
        </a:custGeom>
        <a:noFill/>
        <a:ln w="6350" cap="flat" cmpd="sng" algn="ctr">
          <a:solidFill>
            <a:schemeClr val="accent2">
              <a:hueOff val="-291073"/>
              <a:satOff val="-16786"/>
              <a:lumOff val="1726"/>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227812" y="1242976"/>
        <a:ext cx="25774" cy="5154"/>
      </dsp:txXfrm>
    </dsp:sp>
    <dsp:sp modelId="{44F16363-BB33-4B29-856E-EC9B11BC63A4}">
      <dsp:nvSpPr>
        <dsp:cNvPr id="0" name=""/>
        <dsp:cNvSpPr/>
      </dsp:nvSpPr>
      <dsp:spPr>
        <a:xfrm>
          <a:off x="2758817" y="573182"/>
          <a:ext cx="2241239" cy="1344743"/>
        </a:xfrm>
        <a:prstGeom prst="rect">
          <a:avLst/>
        </a:prstGeom>
        <a:solidFill>
          <a:schemeClr val="accent2">
            <a:hueOff val="-242561"/>
            <a:satOff val="-13988"/>
            <a:lumOff val="143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US" sz="2300" kern="1200" dirty="0"/>
            <a:t>Special Characters</a:t>
          </a:r>
        </a:p>
      </dsp:txBody>
      <dsp:txXfrm>
        <a:off x="2758817" y="573182"/>
        <a:ext cx="2241239" cy="1344743"/>
      </dsp:txXfrm>
    </dsp:sp>
    <dsp:sp modelId="{A6900050-3515-4C5D-B8EF-E63FD58815FE}">
      <dsp:nvSpPr>
        <dsp:cNvPr id="0" name=""/>
        <dsp:cNvSpPr/>
      </dsp:nvSpPr>
      <dsp:spPr>
        <a:xfrm>
          <a:off x="7754982" y="1199834"/>
          <a:ext cx="484885" cy="91440"/>
        </a:xfrm>
        <a:custGeom>
          <a:avLst/>
          <a:gdLst/>
          <a:ahLst/>
          <a:cxnLst/>
          <a:rect l="0" t="0" r="0" b="0"/>
          <a:pathLst>
            <a:path>
              <a:moveTo>
                <a:pt x="0" y="45720"/>
              </a:moveTo>
              <a:lnTo>
                <a:pt x="484885" y="45720"/>
              </a:lnTo>
            </a:path>
          </a:pathLst>
        </a:custGeom>
        <a:noFill/>
        <a:ln w="6350" cap="flat" cmpd="sng" algn="ctr">
          <a:solidFill>
            <a:schemeClr val="accent2">
              <a:hueOff val="-582145"/>
              <a:satOff val="-33571"/>
              <a:lumOff val="3451"/>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7984537" y="1242976"/>
        <a:ext cx="25774" cy="5154"/>
      </dsp:txXfrm>
    </dsp:sp>
    <dsp:sp modelId="{2EFD090D-8E43-445B-B64B-3255E4DFDD67}">
      <dsp:nvSpPr>
        <dsp:cNvPr id="0" name=""/>
        <dsp:cNvSpPr/>
      </dsp:nvSpPr>
      <dsp:spPr>
        <a:xfrm>
          <a:off x="5515542" y="573182"/>
          <a:ext cx="2241239" cy="1344743"/>
        </a:xfrm>
        <a:prstGeom prst="rect">
          <a:avLst/>
        </a:prstGeom>
        <a:solidFill>
          <a:schemeClr val="accent2">
            <a:hueOff val="-485121"/>
            <a:satOff val="-27976"/>
            <a:lumOff val="287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US" sz="2300" kern="1200" dirty="0"/>
            <a:t>Combine Split Words</a:t>
          </a:r>
        </a:p>
      </dsp:txBody>
      <dsp:txXfrm>
        <a:off x="5515542" y="573182"/>
        <a:ext cx="2241239" cy="1344743"/>
      </dsp:txXfrm>
    </dsp:sp>
    <dsp:sp modelId="{37FD5F52-8C9F-4D5B-AC4F-50DF5F229F1A}">
      <dsp:nvSpPr>
        <dsp:cNvPr id="0" name=""/>
        <dsp:cNvSpPr/>
      </dsp:nvSpPr>
      <dsp:spPr>
        <a:xfrm>
          <a:off x="1122712" y="1916126"/>
          <a:ext cx="8270175" cy="484885"/>
        </a:xfrm>
        <a:custGeom>
          <a:avLst/>
          <a:gdLst/>
          <a:ahLst/>
          <a:cxnLst/>
          <a:rect l="0" t="0" r="0" b="0"/>
          <a:pathLst>
            <a:path>
              <a:moveTo>
                <a:pt x="8270175" y="0"/>
              </a:moveTo>
              <a:lnTo>
                <a:pt x="8270175" y="259542"/>
              </a:lnTo>
              <a:lnTo>
                <a:pt x="0" y="259542"/>
              </a:lnTo>
              <a:lnTo>
                <a:pt x="0" y="484885"/>
              </a:lnTo>
            </a:path>
          </a:pathLst>
        </a:custGeom>
        <a:noFill/>
        <a:ln w="6350" cap="flat" cmpd="sng" algn="ctr">
          <a:solidFill>
            <a:schemeClr val="accent2">
              <a:hueOff val="-873218"/>
              <a:satOff val="-50357"/>
              <a:lumOff val="5177"/>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050644" y="2155991"/>
        <a:ext cx="414311" cy="5154"/>
      </dsp:txXfrm>
    </dsp:sp>
    <dsp:sp modelId="{8F1A0D03-4685-41B9-9D3C-9B02CF918F63}">
      <dsp:nvSpPr>
        <dsp:cNvPr id="0" name=""/>
        <dsp:cNvSpPr/>
      </dsp:nvSpPr>
      <dsp:spPr>
        <a:xfrm>
          <a:off x="8272267" y="573182"/>
          <a:ext cx="2241239" cy="1344743"/>
        </a:xfrm>
        <a:prstGeom prst="rect">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US" sz="2300" kern="1200" dirty="0"/>
            <a:t>Keywords for Profession</a:t>
          </a:r>
        </a:p>
      </dsp:txBody>
      <dsp:txXfrm>
        <a:off x="8272267" y="573182"/>
        <a:ext cx="2241239" cy="1344743"/>
      </dsp:txXfrm>
    </dsp:sp>
    <dsp:sp modelId="{DD63ED27-E262-4BD9-82D1-05C6EE6D1472}">
      <dsp:nvSpPr>
        <dsp:cNvPr id="0" name=""/>
        <dsp:cNvSpPr/>
      </dsp:nvSpPr>
      <dsp:spPr>
        <a:xfrm>
          <a:off x="2241532" y="3060063"/>
          <a:ext cx="484885" cy="91440"/>
        </a:xfrm>
        <a:custGeom>
          <a:avLst/>
          <a:gdLst/>
          <a:ahLst/>
          <a:cxnLst/>
          <a:rect l="0" t="0" r="0" b="0"/>
          <a:pathLst>
            <a:path>
              <a:moveTo>
                <a:pt x="0" y="45720"/>
              </a:moveTo>
              <a:lnTo>
                <a:pt x="484885" y="45720"/>
              </a:lnTo>
            </a:path>
          </a:pathLst>
        </a:custGeom>
        <a:noFill/>
        <a:ln w="6350" cap="flat" cmpd="sng" algn="ctr">
          <a:solidFill>
            <a:schemeClr val="accent2">
              <a:hueOff val="-1164290"/>
              <a:satOff val="-67142"/>
              <a:lumOff val="6902"/>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471087" y="3103206"/>
        <a:ext cx="25774" cy="5154"/>
      </dsp:txXfrm>
    </dsp:sp>
    <dsp:sp modelId="{B910B589-EC4F-4A50-A53B-3FC38D4B591F}">
      <dsp:nvSpPr>
        <dsp:cNvPr id="0" name=""/>
        <dsp:cNvSpPr/>
      </dsp:nvSpPr>
      <dsp:spPr>
        <a:xfrm>
          <a:off x="2092" y="2433411"/>
          <a:ext cx="2241239" cy="1344743"/>
        </a:xfrm>
        <a:prstGeom prst="rect">
          <a:avLst/>
        </a:prstGeom>
        <a:solidFill>
          <a:schemeClr val="accent2">
            <a:hueOff val="-970242"/>
            <a:satOff val="-55952"/>
            <a:lumOff val="5752"/>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US" sz="2300" kern="1200" dirty="0"/>
            <a:t>Spell Correction of Keywords</a:t>
          </a:r>
        </a:p>
      </dsp:txBody>
      <dsp:txXfrm>
        <a:off x="2092" y="2433411"/>
        <a:ext cx="2241239" cy="1344743"/>
      </dsp:txXfrm>
    </dsp:sp>
    <dsp:sp modelId="{DEE2FADF-690A-4CAB-B7CC-B39C51EFA953}">
      <dsp:nvSpPr>
        <dsp:cNvPr id="0" name=""/>
        <dsp:cNvSpPr/>
      </dsp:nvSpPr>
      <dsp:spPr>
        <a:xfrm>
          <a:off x="4998257" y="3060063"/>
          <a:ext cx="484885" cy="91440"/>
        </a:xfrm>
        <a:custGeom>
          <a:avLst/>
          <a:gdLst/>
          <a:ahLst/>
          <a:cxnLst/>
          <a:rect l="0" t="0" r="0" b="0"/>
          <a:pathLst>
            <a:path>
              <a:moveTo>
                <a:pt x="0" y="45720"/>
              </a:moveTo>
              <a:lnTo>
                <a:pt x="484885" y="45720"/>
              </a:lnTo>
            </a:path>
          </a:pathLst>
        </a:custGeom>
        <a:noFill/>
        <a:ln w="6350" cap="flat" cmpd="sng" algn="ctr">
          <a:solidFill>
            <a:schemeClr val="accent2">
              <a:hueOff val="-1455363"/>
              <a:satOff val="-83928"/>
              <a:lumOff val="8628"/>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5227812" y="3103206"/>
        <a:ext cx="25774" cy="5154"/>
      </dsp:txXfrm>
    </dsp:sp>
    <dsp:sp modelId="{01962ADC-57AE-4FC9-9370-3741A7702702}">
      <dsp:nvSpPr>
        <dsp:cNvPr id="0" name=""/>
        <dsp:cNvSpPr/>
      </dsp:nvSpPr>
      <dsp:spPr>
        <a:xfrm>
          <a:off x="2758817" y="2433411"/>
          <a:ext cx="2241239" cy="1344743"/>
        </a:xfrm>
        <a:prstGeom prst="rect">
          <a:avLst/>
        </a:prstGeom>
        <a:solidFill>
          <a:schemeClr val="accent2">
            <a:hueOff val="-1212803"/>
            <a:satOff val="-69940"/>
            <a:lumOff val="719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US" sz="2300" kern="1200" dirty="0"/>
            <a:t>Split Combined Words </a:t>
          </a:r>
        </a:p>
      </dsp:txBody>
      <dsp:txXfrm>
        <a:off x="2758817" y="2433411"/>
        <a:ext cx="2241239" cy="1344743"/>
      </dsp:txXfrm>
    </dsp:sp>
    <dsp:sp modelId="{BF0A76F6-37CB-4FE4-822F-FBEBCC2D27B8}">
      <dsp:nvSpPr>
        <dsp:cNvPr id="0" name=""/>
        <dsp:cNvSpPr/>
      </dsp:nvSpPr>
      <dsp:spPr>
        <a:xfrm>
          <a:off x="5515542" y="2433411"/>
          <a:ext cx="2241239" cy="1344743"/>
        </a:xfrm>
        <a:prstGeom prst="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marL="0" lvl="0" indent="0" algn="ctr" defTabSz="1022350">
            <a:lnSpc>
              <a:spcPct val="90000"/>
            </a:lnSpc>
            <a:spcBef>
              <a:spcPct val="0"/>
            </a:spcBef>
            <a:spcAft>
              <a:spcPct val="35000"/>
            </a:spcAft>
            <a:buNone/>
          </a:pPr>
          <a:r>
            <a:rPr lang="en-US" sz="2300" kern="1200" dirty="0"/>
            <a:t>Add Full Forms</a:t>
          </a:r>
        </a:p>
      </dsp:txBody>
      <dsp:txXfrm>
        <a:off x="5515542" y="2433411"/>
        <a:ext cx="2241239" cy="1344743"/>
      </dsp:txXfrm>
    </dsp:sp>
  </dsp:spTree>
</dsp:drawing>
</file>

<file path=ppt/diagrams/layout1.xml><?xml version="1.0" encoding="utf-8"?>
<dgm:layoutDef xmlns:dgm="http://schemas.openxmlformats.org/drawingml/2006/diagram" xmlns:a="http://schemas.openxmlformats.org/drawingml/2006/main" uniqueId="urn:microsoft.com/office/officeart/2005/8/layout/bProcess3">
  <dgm:title val=""/>
  <dgm:desc val=""/>
  <dgm:catLst>
    <dgm:cat type="process" pri="18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axis="self" func="var" arg="dir" op="equ" val="norm">
        <dgm:alg type="snake">
          <dgm:param type="grDir" val="tL"/>
          <dgm:param type="flowDir" val="row"/>
          <dgm:param type="contDir" val="sameDir"/>
          <dgm:param type="bkpt" val="endCnv"/>
        </dgm:alg>
      </dgm:if>
      <dgm:else name="Name3">
        <dgm:alg type="snake">
          <dgm:param type="grDir" val="tR"/>
          <dgm:param type="flowDir" val="row"/>
          <dgm:param type="contDir" val="same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23"/>
      <dgm:constr type="sp" refType="w" refFor="ch" refForName="sibTrans" op="equ"/>
      <dgm:constr type="userB" for="des" forName="connectorText" refType="sp"/>
      <dgm:constr type="primFontSz" for="ch" ptType="node" op="equ" val="65"/>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ect" r:blip="">
          <dgm:adjLst/>
        </dgm:shape>
        <dgm:presOf axis="desOrSelf" ptType="node"/>
        <dgm:constrLst>
          <dgm:constr type="h" refType="w" fact="0.6"/>
        </dgm:constrLst>
        <dgm:ruleLst>
          <dgm:rule type="primFontSz" val="5" fact="NaN" max="NaN"/>
        </dgm:ruleLst>
      </dgm:layoutNode>
      <dgm:forEach name="sibTransForEach" axis="followSib" ptType="sibTrans" cnt="1">
        <dgm:layoutNode name="sibTrans">
          <dgm:choose name="Name4">
            <dgm:if name="Name5" axis="self" func="var" arg="dir" op="equ" val="norm">
              <dgm:alg type="conn">
                <dgm:param type="connRout" val="bend"/>
                <dgm:param type="dim" val="1D"/>
                <dgm:param type="begPts" val="midR bCtr"/>
                <dgm:param type="endPts" val="midL tCtr"/>
              </dgm:alg>
            </dgm:if>
            <dgm:else name="Name6">
              <dgm:alg type="conn">
                <dgm:param type="connRout" val="bend"/>
                <dgm:param type="dim" val="1D"/>
                <dgm:param type="begPts" val="midL bCtr"/>
                <dgm:param type="endPts" val="midR tCtr"/>
              </dgm:alg>
            </dgm:else>
          </dgm:choose>
          <dgm:shape xmlns:r="http://schemas.openxmlformats.org/officeDocument/2006/relationships" type="conn" r:blip="" zOrderOff="-2">
            <dgm:adjLst/>
          </dgm:shape>
          <dgm:presOf axis="self"/>
          <dgm:constrLst>
            <dgm:constr type="begPad" val="-0.05"/>
            <dgm:constr type="endPad" val="0.9"/>
            <dgm:constr type="userA" for="ch" refType="connDist"/>
          </dgm:constrLst>
          <dgm:ruleLst/>
          <dgm:layoutNode name="connectorText">
            <dgm:alg type="tx">
              <dgm:param type="autoTxRot" val="upr"/>
            </dgm:alg>
            <dgm:shape xmlns:r="http://schemas.openxmlformats.org/officeDocument/2006/relationships" type="rect" r:blip="" hideGeom="1">
              <dgm:adjLst/>
            </dgm:shape>
            <dgm:presOf axis="self"/>
            <dgm:constrLst>
              <dgm:constr type="userA"/>
              <dgm:constr type="userB"/>
              <dgm:constr type="w" refType="userA" fact="0.05"/>
              <dgm:constr type="h" refType="userB" fact="0.01"/>
              <dgm:constr type="lMarg" val="1"/>
              <dgm:constr type="rMarg" val="1"/>
              <dgm:constr type="tMarg"/>
              <dgm:constr type="bMarg"/>
            </dgm:constrLst>
            <dgm:ruleLst>
              <dgm:rule type="w" val="NaN" fact="0.6" max="NaN"/>
              <dgm:rule type="h" val="NaN" fact="0.6" max="NaN"/>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926227-6887-48F5-AD29-EA9642B9C7BD}" type="datetimeFigureOut">
              <a:rPr lang="en-US" smtClean="0"/>
              <a:t>10-Mar-22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83559A8-DC8E-4876-8405-F9C6AF03F712}" type="slidenum">
              <a:rPr lang="en-US" smtClean="0"/>
              <a:t>‹#›</a:t>
            </a:fld>
            <a:endParaRPr lang="en-US"/>
          </a:p>
        </p:txBody>
      </p:sp>
    </p:spTree>
    <p:extLst>
      <p:ext uri="{BB962C8B-B14F-4D97-AF65-F5344CB8AC3E}">
        <p14:creationId xmlns:p14="http://schemas.microsoft.com/office/powerpoint/2010/main" val="42130163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the page was scanned to obtain the text and then the text was separated in to a table resulting in nearly 4 million of lines for the entire Paris.</a:t>
            </a:r>
          </a:p>
        </p:txBody>
      </p:sp>
      <p:sp>
        <p:nvSpPr>
          <p:cNvPr id="4" name="Slide Number Placeholder 3"/>
          <p:cNvSpPr>
            <a:spLocks noGrp="1"/>
          </p:cNvSpPr>
          <p:nvPr>
            <p:ph type="sldNum" sz="quarter" idx="5"/>
          </p:nvPr>
        </p:nvSpPr>
        <p:spPr/>
        <p:txBody>
          <a:bodyPr/>
          <a:lstStyle/>
          <a:p>
            <a:fld id="{B4F27429-2D61-43B3-A9D9-4EABE2C8AE75}" type="slidenum">
              <a:rPr lang="en-US" smtClean="0"/>
              <a:t>3</a:t>
            </a:fld>
            <a:endParaRPr lang="en-US"/>
          </a:p>
        </p:txBody>
      </p:sp>
    </p:spTree>
    <p:extLst>
      <p:ext uri="{BB962C8B-B14F-4D97-AF65-F5344CB8AC3E}">
        <p14:creationId xmlns:p14="http://schemas.microsoft.com/office/powerpoint/2010/main" val="23475862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83559A8-DC8E-4876-8405-F9C6AF03F712}" type="slidenum">
              <a:rPr lang="en-US" smtClean="0"/>
              <a:t>27</a:t>
            </a:fld>
            <a:endParaRPr lang="en-US"/>
          </a:p>
        </p:txBody>
      </p:sp>
    </p:spTree>
    <p:extLst>
      <p:ext uri="{BB962C8B-B14F-4D97-AF65-F5344CB8AC3E}">
        <p14:creationId xmlns:p14="http://schemas.microsoft.com/office/powerpoint/2010/main" val="4573129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subset of data corresponding to Richelieu district was extracted from the above </a:t>
            </a:r>
            <a:r>
              <a:rPr lang="en-US" dirty="0" err="1"/>
              <a:t>OCRized</a:t>
            </a:r>
            <a:r>
              <a:rPr lang="en-US" dirty="0"/>
              <a:t> data.</a:t>
            </a:r>
          </a:p>
          <a:p>
            <a:pPr lvl="1"/>
            <a:r>
              <a:rPr lang="en-US" dirty="0"/>
              <a:t>Separated 200,000 address corresponding to Richelieu district and</a:t>
            </a:r>
          </a:p>
          <a:p>
            <a:pPr lvl="1"/>
            <a:r>
              <a:rPr lang="en-US" dirty="0"/>
              <a:t>Geo referenced the addresses by providing a latitude and longitude.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summary, they scanned 56 directories, obtained 4.5 million addresses. Extracted 200,000 addresses representing 75,000 unique people in the Richelieu district from 1839 to 1922.</a:t>
            </a:r>
          </a:p>
          <a:p>
            <a:endParaRPr lang="en-US" dirty="0"/>
          </a:p>
        </p:txBody>
      </p:sp>
      <p:sp>
        <p:nvSpPr>
          <p:cNvPr id="4" name="Slide Number Placeholder 3"/>
          <p:cNvSpPr>
            <a:spLocks noGrp="1"/>
          </p:cNvSpPr>
          <p:nvPr>
            <p:ph type="sldNum" sz="quarter" idx="5"/>
          </p:nvPr>
        </p:nvSpPr>
        <p:spPr/>
        <p:txBody>
          <a:bodyPr/>
          <a:lstStyle/>
          <a:p>
            <a:fld id="{B4F27429-2D61-43B3-A9D9-4EABE2C8AE75}" type="slidenum">
              <a:rPr lang="en-US" smtClean="0"/>
              <a:t>4</a:t>
            </a:fld>
            <a:endParaRPr lang="en-US"/>
          </a:p>
        </p:txBody>
      </p:sp>
    </p:spTree>
    <p:extLst>
      <p:ext uri="{BB962C8B-B14F-4D97-AF65-F5344CB8AC3E}">
        <p14:creationId xmlns:p14="http://schemas.microsoft.com/office/powerpoint/2010/main" val="22832710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continuation with previous phase, this internship was planned with 2 ideas. First, normalization and cleaning of the profession so that there appear similar across years. Secondly, make available the data of the 200,000 lines of data for Richelieu district with the cleaned professions and geo referencing to the public by publishing it to a data repository.</a:t>
            </a:r>
          </a:p>
        </p:txBody>
      </p:sp>
      <p:sp>
        <p:nvSpPr>
          <p:cNvPr id="4" name="Slide Number Placeholder 3"/>
          <p:cNvSpPr>
            <a:spLocks noGrp="1"/>
          </p:cNvSpPr>
          <p:nvPr>
            <p:ph type="sldNum" sz="quarter" idx="5"/>
          </p:nvPr>
        </p:nvSpPr>
        <p:spPr/>
        <p:txBody>
          <a:bodyPr/>
          <a:lstStyle/>
          <a:p>
            <a:fld id="{B4F27429-2D61-43B3-A9D9-4EABE2C8AE75}" type="slidenum">
              <a:rPr lang="en-US" smtClean="0"/>
              <a:t>5</a:t>
            </a:fld>
            <a:endParaRPr lang="en-US"/>
          </a:p>
        </p:txBody>
      </p:sp>
    </p:spTree>
    <p:extLst>
      <p:ext uri="{BB962C8B-B14F-4D97-AF65-F5344CB8AC3E}">
        <p14:creationId xmlns:p14="http://schemas.microsoft.com/office/powerpoint/2010/main" val="33463049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following pipeline has been developed to create tags for each profession. In the first Phase, the special characters are cleaned, then words that are split wrongly are merged. In the second step the strings that represent the profession are split into words. In the third phase, the words that are not correctly split during the OCR process are split and the full forms to the abbreviation shall be added.</a:t>
            </a:r>
          </a:p>
          <a:p>
            <a:endParaRPr lang="en-US" dirty="0"/>
          </a:p>
          <a:p>
            <a:endParaRPr lang="en-US" dirty="0"/>
          </a:p>
          <a:p>
            <a:endParaRPr lang="en-US" dirty="0"/>
          </a:p>
          <a:p>
            <a:endParaRPr lang="en-US" dirty="0"/>
          </a:p>
          <a:p>
            <a:endParaRPr lang="en-US" dirty="0"/>
          </a:p>
          <a:p>
            <a:r>
              <a:rPr lang="en-US" dirty="0"/>
              <a:t>The data of 4 million lines will be used and the at the end rows corresponding to Richelieu will be extracted, as they would provide more information of words usage in the directories.</a:t>
            </a:r>
          </a:p>
          <a:p>
            <a:endParaRPr lang="en-US" dirty="0"/>
          </a:p>
        </p:txBody>
      </p:sp>
      <p:sp>
        <p:nvSpPr>
          <p:cNvPr id="4" name="Slide Number Placeholder 3"/>
          <p:cNvSpPr>
            <a:spLocks noGrp="1"/>
          </p:cNvSpPr>
          <p:nvPr>
            <p:ph type="sldNum" sz="quarter" idx="5"/>
          </p:nvPr>
        </p:nvSpPr>
        <p:spPr/>
        <p:txBody>
          <a:bodyPr/>
          <a:lstStyle/>
          <a:p>
            <a:fld id="{B4F27429-2D61-43B3-A9D9-4EABE2C8AE75}" type="slidenum">
              <a:rPr lang="en-US" smtClean="0"/>
              <a:t>7</a:t>
            </a:fld>
            <a:endParaRPr lang="en-US"/>
          </a:p>
        </p:txBody>
      </p:sp>
    </p:spTree>
    <p:extLst>
      <p:ext uri="{BB962C8B-B14F-4D97-AF65-F5344CB8AC3E}">
        <p14:creationId xmlns:p14="http://schemas.microsoft.com/office/powerpoint/2010/main" val="38727216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83559A8-DC8E-4876-8405-F9C6AF03F712}" type="slidenum">
              <a:rPr lang="en-US" smtClean="0"/>
              <a:t>14</a:t>
            </a:fld>
            <a:endParaRPr lang="en-US"/>
          </a:p>
        </p:txBody>
      </p:sp>
    </p:spTree>
    <p:extLst>
      <p:ext uri="{BB962C8B-B14F-4D97-AF65-F5344CB8AC3E}">
        <p14:creationId xmlns:p14="http://schemas.microsoft.com/office/powerpoint/2010/main" val="34495815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B4F27429-2D61-43B3-A9D9-4EABE2C8AE75}" type="slidenum">
              <a:rPr lang="en-US" smtClean="0"/>
              <a:t>16</a:t>
            </a:fld>
            <a:endParaRPr lang="en-US"/>
          </a:p>
        </p:txBody>
      </p:sp>
    </p:spTree>
    <p:extLst>
      <p:ext uri="{BB962C8B-B14F-4D97-AF65-F5344CB8AC3E}">
        <p14:creationId xmlns:p14="http://schemas.microsoft.com/office/powerpoint/2010/main" val="12053461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83559A8-DC8E-4876-8405-F9C6AF03F712}" type="slidenum">
              <a:rPr lang="en-US" smtClean="0"/>
              <a:t>21</a:t>
            </a:fld>
            <a:endParaRPr lang="en-US"/>
          </a:p>
        </p:txBody>
      </p:sp>
    </p:spTree>
    <p:extLst>
      <p:ext uri="{BB962C8B-B14F-4D97-AF65-F5344CB8AC3E}">
        <p14:creationId xmlns:p14="http://schemas.microsoft.com/office/powerpoint/2010/main" val="35869917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83559A8-DC8E-4876-8405-F9C6AF03F712}" type="slidenum">
              <a:rPr lang="en-US" smtClean="0"/>
              <a:t>23</a:t>
            </a:fld>
            <a:endParaRPr lang="en-US"/>
          </a:p>
        </p:txBody>
      </p:sp>
    </p:spTree>
    <p:extLst>
      <p:ext uri="{BB962C8B-B14F-4D97-AF65-F5344CB8AC3E}">
        <p14:creationId xmlns:p14="http://schemas.microsoft.com/office/powerpoint/2010/main" val="8763587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483559A8-DC8E-4876-8405-F9C6AF03F712}" type="slidenum">
              <a:rPr lang="en-US" smtClean="0"/>
              <a:t>25</a:t>
            </a:fld>
            <a:endParaRPr lang="en-US"/>
          </a:p>
        </p:txBody>
      </p:sp>
    </p:spTree>
    <p:extLst>
      <p:ext uri="{BB962C8B-B14F-4D97-AF65-F5344CB8AC3E}">
        <p14:creationId xmlns:p14="http://schemas.microsoft.com/office/powerpoint/2010/main" val="17195517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FDCD0-41D4-4FF5-856D-8D1AF7AB9DE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C3EBDD3-E68C-4071-916C-8EB811E32E5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5CC6B56-C136-4936-8A53-EEBB0215E4DC}"/>
              </a:ext>
            </a:extLst>
          </p:cNvPr>
          <p:cNvSpPr>
            <a:spLocks noGrp="1"/>
          </p:cNvSpPr>
          <p:nvPr>
            <p:ph type="dt" sz="half" idx="10"/>
          </p:nvPr>
        </p:nvSpPr>
        <p:spPr/>
        <p:txBody>
          <a:bodyPr/>
          <a:lstStyle/>
          <a:p>
            <a:fld id="{BA8D11AC-8144-4B80-A74C-2AAD4531E3BE}" type="datetimeFigureOut">
              <a:rPr lang="en-US" smtClean="0"/>
              <a:t>10-Mar-22</a:t>
            </a:fld>
            <a:endParaRPr lang="en-US"/>
          </a:p>
        </p:txBody>
      </p:sp>
      <p:sp>
        <p:nvSpPr>
          <p:cNvPr id="5" name="Footer Placeholder 4">
            <a:extLst>
              <a:ext uri="{FF2B5EF4-FFF2-40B4-BE49-F238E27FC236}">
                <a16:creationId xmlns:a16="http://schemas.microsoft.com/office/drawing/2014/main" id="{1D424BC3-C7CE-4F39-98B4-28DBEA335F5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CB3F9F-32F4-48B8-A739-6B588E447A6B}"/>
              </a:ext>
            </a:extLst>
          </p:cNvPr>
          <p:cNvSpPr>
            <a:spLocks noGrp="1"/>
          </p:cNvSpPr>
          <p:nvPr>
            <p:ph type="sldNum" sz="quarter" idx="12"/>
          </p:nvPr>
        </p:nvSpPr>
        <p:spPr/>
        <p:txBody>
          <a:bodyPr/>
          <a:lstStyle/>
          <a:p>
            <a:fld id="{DDBE3BE8-48A0-4C72-A89B-FFE650CB9482}" type="slidenum">
              <a:rPr lang="en-US" smtClean="0"/>
              <a:t>‹#›</a:t>
            </a:fld>
            <a:endParaRPr lang="en-US"/>
          </a:p>
        </p:txBody>
      </p:sp>
    </p:spTree>
    <p:extLst>
      <p:ext uri="{BB962C8B-B14F-4D97-AF65-F5344CB8AC3E}">
        <p14:creationId xmlns:p14="http://schemas.microsoft.com/office/powerpoint/2010/main" val="218201389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0B0D1-5D0A-4F68-9F0D-63820C90D29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B7BEF71-2484-4418-8195-C42B39F236C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CE98E4-69C1-4F17-BF5D-9E286408E3AA}"/>
              </a:ext>
            </a:extLst>
          </p:cNvPr>
          <p:cNvSpPr>
            <a:spLocks noGrp="1"/>
          </p:cNvSpPr>
          <p:nvPr>
            <p:ph type="dt" sz="half" idx="10"/>
          </p:nvPr>
        </p:nvSpPr>
        <p:spPr/>
        <p:txBody>
          <a:bodyPr/>
          <a:lstStyle/>
          <a:p>
            <a:fld id="{BA8D11AC-8144-4B80-A74C-2AAD4531E3BE}" type="datetimeFigureOut">
              <a:rPr lang="en-US" smtClean="0"/>
              <a:t>10-Mar-22</a:t>
            </a:fld>
            <a:endParaRPr lang="en-US"/>
          </a:p>
        </p:txBody>
      </p:sp>
      <p:sp>
        <p:nvSpPr>
          <p:cNvPr id="5" name="Footer Placeholder 4">
            <a:extLst>
              <a:ext uri="{FF2B5EF4-FFF2-40B4-BE49-F238E27FC236}">
                <a16:creationId xmlns:a16="http://schemas.microsoft.com/office/drawing/2014/main" id="{85C2FBE9-B086-41FF-A170-5C7F80191D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2DFCF0-CC62-4D79-BA46-BCA05949D991}"/>
              </a:ext>
            </a:extLst>
          </p:cNvPr>
          <p:cNvSpPr>
            <a:spLocks noGrp="1"/>
          </p:cNvSpPr>
          <p:nvPr>
            <p:ph type="sldNum" sz="quarter" idx="12"/>
          </p:nvPr>
        </p:nvSpPr>
        <p:spPr/>
        <p:txBody>
          <a:bodyPr/>
          <a:lstStyle/>
          <a:p>
            <a:fld id="{DDBE3BE8-48A0-4C72-A89B-FFE650CB9482}" type="slidenum">
              <a:rPr lang="en-US" smtClean="0"/>
              <a:t>‹#›</a:t>
            </a:fld>
            <a:endParaRPr lang="en-US"/>
          </a:p>
        </p:txBody>
      </p:sp>
    </p:spTree>
    <p:extLst>
      <p:ext uri="{BB962C8B-B14F-4D97-AF65-F5344CB8AC3E}">
        <p14:creationId xmlns:p14="http://schemas.microsoft.com/office/powerpoint/2010/main" val="23885291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32FCB1-02B8-4864-AFD8-3A2B7874C4B5}"/>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03A8B4B-F4D3-40A7-8AC5-3419611F0C5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21A9106-ECEE-446A-A3A4-20C5FF37BB92}"/>
              </a:ext>
            </a:extLst>
          </p:cNvPr>
          <p:cNvSpPr>
            <a:spLocks noGrp="1"/>
          </p:cNvSpPr>
          <p:nvPr>
            <p:ph type="dt" sz="half" idx="10"/>
          </p:nvPr>
        </p:nvSpPr>
        <p:spPr/>
        <p:txBody>
          <a:bodyPr/>
          <a:lstStyle/>
          <a:p>
            <a:fld id="{BA8D11AC-8144-4B80-A74C-2AAD4531E3BE}" type="datetimeFigureOut">
              <a:rPr lang="en-US" smtClean="0"/>
              <a:t>10-Mar-22</a:t>
            </a:fld>
            <a:endParaRPr lang="en-US"/>
          </a:p>
        </p:txBody>
      </p:sp>
      <p:sp>
        <p:nvSpPr>
          <p:cNvPr id="5" name="Footer Placeholder 4">
            <a:extLst>
              <a:ext uri="{FF2B5EF4-FFF2-40B4-BE49-F238E27FC236}">
                <a16:creationId xmlns:a16="http://schemas.microsoft.com/office/drawing/2014/main" id="{55BDCDAB-8ADD-4271-8D6A-5DCE5C42236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F5C389-DA63-48BB-9E97-1F0B1F7E43BF}"/>
              </a:ext>
            </a:extLst>
          </p:cNvPr>
          <p:cNvSpPr>
            <a:spLocks noGrp="1"/>
          </p:cNvSpPr>
          <p:nvPr>
            <p:ph type="sldNum" sz="quarter" idx="12"/>
          </p:nvPr>
        </p:nvSpPr>
        <p:spPr/>
        <p:txBody>
          <a:bodyPr/>
          <a:lstStyle/>
          <a:p>
            <a:fld id="{DDBE3BE8-48A0-4C72-A89B-FFE650CB9482}" type="slidenum">
              <a:rPr lang="en-US" smtClean="0"/>
              <a:t>‹#›</a:t>
            </a:fld>
            <a:endParaRPr lang="en-US"/>
          </a:p>
        </p:txBody>
      </p:sp>
    </p:spTree>
    <p:extLst>
      <p:ext uri="{BB962C8B-B14F-4D97-AF65-F5344CB8AC3E}">
        <p14:creationId xmlns:p14="http://schemas.microsoft.com/office/powerpoint/2010/main" val="41552952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411455-E766-4249-B745-8ADEA885E8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EC1702E-8093-43AB-BDD2-66012D6A74CC}"/>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72D21A8-E817-4195-BF6D-A09418D3B03F}"/>
              </a:ext>
            </a:extLst>
          </p:cNvPr>
          <p:cNvSpPr>
            <a:spLocks noGrp="1"/>
          </p:cNvSpPr>
          <p:nvPr>
            <p:ph type="dt" sz="half" idx="10"/>
          </p:nvPr>
        </p:nvSpPr>
        <p:spPr/>
        <p:txBody>
          <a:bodyPr/>
          <a:lstStyle/>
          <a:p>
            <a:fld id="{BA8D11AC-8144-4B80-A74C-2AAD4531E3BE}" type="datetimeFigureOut">
              <a:rPr lang="en-US" smtClean="0"/>
              <a:t>10-Mar-22</a:t>
            </a:fld>
            <a:endParaRPr lang="en-US"/>
          </a:p>
        </p:txBody>
      </p:sp>
      <p:sp>
        <p:nvSpPr>
          <p:cNvPr id="5" name="Footer Placeholder 4">
            <a:extLst>
              <a:ext uri="{FF2B5EF4-FFF2-40B4-BE49-F238E27FC236}">
                <a16:creationId xmlns:a16="http://schemas.microsoft.com/office/drawing/2014/main" id="{E2BC58D4-6193-406B-BACF-142E5B7629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76BC63D-8EB7-41DF-9965-1D561BDB213A}"/>
              </a:ext>
            </a:extLst>
          </p:cNvPr>
          <p:cNvSpPr>
            <a:spLocks noGrp="1"/>
          </p:cNvSpPr>
          <p:nvPr>
            <p:ph type="sldNum" sz="quarter" idx="12"/>
          </p:nvPr>
        </p:nvSpPr>
        <p:spPr/>
        <p:txBody>
          <a:bodyPr/>
          <a:lstStyle/>
          <a:p>
            <a:fld id="{DDBE3BE8-48A0-4C72-A89B-FFE650CB9482}" type="slidenum">
              <a:rPr lang="en-US" smtClean="0"/>
              <a:t>‹#›</a:t>
            </a:fld>
            <a:endParaRPr lang="en-US"/>
          </a:p>
        </p:txBody>
      </p:sp>
    </p:spTree>
    <p:extLst>
      <p:ext uri="{BB962C8B-B14F-4D97-AF65-F5344CB8AC3E}">
        <p14:creationId xmlns:p14="http://schemas.microsoft.com/office/powerpoint/2010/main" val="37758814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200959-5F2E-461B-A137-04725525F9C1}"/>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23DB2D2-576E-4134-9C83-8B93B21C977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8BECB9E-DD43-48C0-B92A-9E65F16C966C}"/>
              </a:ext>
            </a:extLst>
          </p:cNvPr>
          <p:cNvSpPr>
            <a:spLocks noGrp="1"/>
          </p:cNvSpPr>
          <p:nvPr>
            <p:ph type="dt" sz="half" idx="10"/>
          </p:nvPr>
        </p:nvSpPr>
        <p:spPr/>
        <p:txBody>
          <a:bodyPr/>
          <a:lstStyle/>
          <a:p>
            <a:fld id="{BA8D11AC-8144-4B80-A74C-2AAD4531E3BE}" type="datetimeFigureOut">
              <a:rPr lang="en-US" smtClean="0"/>
              <a:t>10-Mar-22</a:t>
            </a:fld>
            <a:endParaRPr lang="en-US"/>
          </a:p>
        </p:txBody>
      </p:sp>
      <p:sp>
        <p:nvSpPr>
          <p:cNvPr id="5" name="Footer Placeholder 4">
            <a:extLst>
              <a:ext uri="{FF2B5EF4-FFF2-40B4-BE49-F238E27FC236}">
                <a16:creationId xmlns:a16="http://schemas.microsoft.com/office/drawing/2014/main" id="{EBD4987B-86B5-4258-8FF0-07B10A0501A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B91A5E-2B4C-4450-B425-24DF627C076F}"/>
              </a:ext>
            </a:extLst>
          </p:cNvPr>
          <p:cNvSpPr>
            <a:spLocks noGrp="1"/>
          </p:cNvSpPr>
          <p:nvPr>
            <p:ph type="sldNum" sz="quarter" idx="12"/>
          </p:nvPr>
        </p:nvSpPr>
        <p:spPr/>
        <p:txBody>
          <a:bodyPr/>
          <a:lstStyle/>
          <a:p>
            <a:fld id="{DDBE3BE8-48A0-4C72-A89B-FFE650CB9482}" type="slidenum">
              <a:rPr lang="en-US" smtClean="0"/>
              <a:t>‹#›</a:t>
            </a:fld>
            <a:endParaRPr lang="en-US"/>
          </a:p>
        </p:txBody>
      </p:sp>
    </p:spTree>
    <p:extLst>
      <p:ext uri="{BB962C8B-B14F-4D97-AF65-F5344CB8AC3E}">
        <p14:creationId xmlns:p14="http://schemas.microsoft.com/office/powerpoint/2010/main" val="30062873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B3E92B-C852-4764-A83B-B6387BE9671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70CA959-C2C7-4406-A195-018E1879BA3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7B7547-56B1-4321-B45B-811CB25F787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70AC4C9-5576-4108-9F4B-8A5D7FEFCD97}"/>
              </a:ext>
            </a:extLst>
          </p:cNvPr>
          <p:cNvSpPr>
            <a:spLocks noGrp="1"/>
          </p:cNvSpPr>
          <p:nvPr>
            <p:ph type="dt" sz="half" idx="10"/>
          </p:nvPr>
        </p:nvSpPr>
        <p:spPr/>
        <p:txBody>
          <a:bodyPr/>
          <a:lstStyle/>
          <a:p>
            <a:fld id="{BA8D11AC-8144-4B80-A74C-2AAD4531E3BE}" type="datetimeFigureOut">
              <a:rPr lang="en-US" smtClean="0"/>
              <a:t>10-Mar-22</a:t>
            </a:fld>
            <a:endParaRPr lang="en-US"/>
          </a:p>
        </p:txBody>
      </p:sp>
      <p:sp>
        <p:nvSpPr>
          <p:cNvPr id="6" name="Footer Placeholder 5">
            <a:extLst>
              <a:ext uri="{FF2B5EF4-FFF2-40B4-BE49-F238E27FC236}">
                <a16:creationId xmlns:a16="http://schemas.microsoft.com/office/drawing/2014/main" id="{5E553804-90C2-4031-890A-D7426F1AABE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AFA5F71-60A5-475C-A4AF-E9469294062B}"/>
              </a:ext>
            </a:extLst>
          </p:cNvPr>
          <p:cNvSpPr>
            <a:spLocks noGrp="1"/>
          </p:cNvSpPr>
          <p:nvPr>
            <p:ph type="sldNum" sz="quarter" idx="12"/>
          </p:nvPr>
        </p:nvSpPr>
        <p:spPr/>
        <p:txBody>
          <a:bodyPr/>
          <a:lstStyle/>
          <a:p>
            <a:fld id="{DDBE3BE8-48A0-4C72-A89B-FFE650CB9482}" type="slidenum">
              <a:rPr lang="en-US" smtClean="0"/>
              <a:t>‹#›</a:t>
            </a:fld>
            <a:endParaRPr lang="en-US"/>
          </a:p>
        </p:txBody>
      </p:sp>
    </p:spTree>
    <p:extLst>
      <p:ext uri="{BB962C8B-B14F-4D97-AF65-F5344CB8AC3E}">
        <p14:creationId xmlns:p14="http://schemas.microsoft.com/office/powerpoint/2010/main" val="15337678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F327CF-FBD5-4B49-8A55-9D689AC7A56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A98D945-E461-4F75-B366-B5442C5928D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991400D-3D17-478F-9E06-BBBCFC070B9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199C7E6-CD43-4137-BAB2-EE1C1A13542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D051AF9-ACE4-4110-82DF-4B48C08604E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9B60380-8189-485A-A4D8-548B6BA70A24}"/>
              </a:ext>
            </a:extLst>
          </p:cNvPr>
          <p:cNvSpPr>
            <a:spLocks noGrp="1"/>
          </p:cNvSpPr>
          <p:nvPr>
            <p:ph type="dt" sz="half" idx="10"/>
          </p:nvPr>
        </p:nvSpPr>
        <p:spPr/>
        <p:txBody>
          <a:bodyPr/>
          <a:lstStyle/>
          <a:p>
            <a:fld id="{BA8D11AC-8144-4B80-A74C-2AAD4531E3BE}" type="datetimeFigureOut">
              <a:rPr lang="en-US" smtClean="0"/>
              <a:t>10-Mar-22</a:t>
            </a:fld>
            <a:endParaRPr lang="en-US"/>
          </a:p>
        </p:txBody>
      </p:sp>
      <p:sp>
        <p:nvSpPr>
          <p:cNvPr id="8" name="Footer Placeholder 7">
            <a:extLst>
              <a:ext uri="{FF2B5EF4-FFF2-40B4-BE49-F238E27FC236}">
                <a16:creationId xmlns:a16="http://schemas.microsoft.com/office/drawing/2014/main" id="{50645144-51BE-41AB-9E64-6744A945B70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89870BC-47E6-4E76-97AD-5BCC2B413702}"/>
              </a:ext>
            </a:extLst>
          </p:cNvPr>
          <p:cNvSpPr>
            <a:spLocks noGrp="1"/>
          </p:cNvSpPr>
          <p:nvPr>
            <p:ph type="sldNum" sz="quarter" idx="12"/>
          </p:nvPr>
        </p:nvSpPr>
        <p:spPr/>
        <p:txBody>
          <a:bodyPr/>
          <a:lstStyle/>
          <a:p>
            <a:fld id="{DDBE3BE8-48A0-4C72-A89B-FFE650CB9482}" type="slidenum">
              <a:rPr lang="en-US" smtClean="0"/>
              <a:t>‹#›</a:t>
            </a:fld>
            <a:endParaRPr lang="en-US"/>
          </a:p>
        </p:txBody>
      </p:sp>
    </p:spTree>
    <p:extLst>
      <p:ext uri="{BB962C8B-B14F-4D97-AF65-F5344CB8AC3E}">
        <p14:creationId xmlns:p14="http://schemas.microsoft.com/office/powerpoint/2010/main" val="4857214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7699D5-998C-40A0-B81D-3C2856B5001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DB6165D-48A9-4C97-BA06-425DE2B11E58}"/>
              </a:ext>
            </a:extLst>
          </p:cNvPr>
          <p:cNvSpPr>
            <a:spLocks noGrp="1"/>
          </p:cNvSpPr>
          <p:nvPr>
            <p:ph type="dt" sz="half" idx="10"/>
          </p:nvPr>
        </p:nvSpPr>
        <p:spPr/>
        <p:txBody>
          <a:bodyPr/>
          <a:lstStyle/>
          <a:p>
            <a:fld id="{BA8D11AC-8144-4B80-A74C-2AAD4531E3BE}" type="datetimeFigureOut">
              <a:rPr lang="en-US" smtClean="0"/>
              <a:t>10-Mar-22</a:t>
            </a:fld>
            <a:endParaRPr lang="en-US"/>
          </a:p>
        </p:txBody>
      </p:sp>
      <p:sp>
        <p:nvSpPr>
          <p:cNvPr id="4" name="Footer Placeholder 3">
            <a:extLst>
              <a:ext uri="{FF2B5EF4-FFF2-40B4-BE49-F238E27FC236}">
                <a16:creationId xmlns:a16="http://schemas.microsoft.com/office/drawing/2014/main" id="{DDA3FCBA-2591-40AE-89BC-9CB696FF118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6413880-EC77-4DF5-8B43-955721076AAD}"/>
              </a:ext>
            </a:extLst>
          </p:cNvPr>
          <p:cNvSpPr>
            <a:spLocks noGrp="1"/>
          </p:cNvSpPr>
          <p:nvPr>
            <p:ph type="sldNum" sz="quarter" idx="12"/>
          </p:nvPr>
        </p:nvSpPr>
        <p:spPr/>
        <p:txBody>
          <a:bodyPr/>
          <a:lstStyle/>
          <a:p>
            <a:fld id="{DDBE3BE8-48A0-4C72-A89B-FFE650CB9482}" type="slidenum">
              <a:rPr lang="en-US" smtClean="0"/>
              <a:t>‹#›</a:t>
            </a:fld>
            <a:endParaRPr lang="en-US"/>
          </a:p>
        </p:txBody>
      </p:sp>
    </p:spTree>
    <p:extLst>
      <p:ext uri="{BB962C8B-B14F-4D97-AF65-F5344CB8AC3E}">
        <p14:creationId xmlns:p14="http://schemas.microsoft.com/office/powerpoint/2010/main" val="2654760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BD287E5-9722-4A4F-88C3-3EE36616F50A}"/>
              </a:ext>
            </a:extLst>
          </p:cNvPr>
          <p:cNvSpPr>
            <a:spLocks noGrp="1"/>
          </p:cNvSpPr>
          <p:nvPr>
            <p:ph type="dt" sz="half" idx="10"/>
          </p:nvPr>
        </p:nvSpPr>
        <p:spPr/>
        <p:txBody>
          <a:bodyPr/>
          <a:lstStyle/>
          <a:p>
            <a:fld id="{BA8D11AC-8144-4B80-A74C-2AAD4531E3BE}" type="datetimeFigureOut">
              <a:rPr lang="en-US" smtClean="0"/>
              <a:t>10-Mar-22</a:t>
            </a:fld>
            <a:endParaRPr lang="en-US"/>
          </a:p>
        </p:txBody>
      </p:sp>
      <p:sp>
        <p:nvSpPr>
          <p:cNvPr id="3" name="Footer Placeholder 2">
            <a:extLst>
              <a:ext uri="{FF2B5EF4-FFF2-40B4-BE49-F238E27FC236}">
                <a16:creationId xmlns:a16="http://schemas.microsoft.com/office/drawing/2014/main" id="{D7B2F152-A356-4CA4-8900-EE2F1A0FD83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012E969-6AF0-410A-AE97-ECBDEA6FBF64}"/>
              </a:ext>
            </a:extLst>
          </p:cNvPr>
          <p:cNvSpPr>
            <a:spLocks noGrp="1"/>
          </p:cNvSpPr>
          <p:nvPr>
            <p:ph type="sldNum" sz="quarter" idx="12"/>
          </p:nvPr>
        </p:nvSpPr>
        <p:spPr/>
        <p:txBody>
          <a:bodyPr/>
          <a:lstStyle/>
          <a:p>
            <a:fld id="{DDBE3BE8-48A0-4C72-A89B-FFE650CB9482}" type="slidenum">
              <a:rPr lang="en-US" smtClean="0"/>
              <a:t>‹#›</a:t>
            </a:fld>
            <a:endParaRPr lang="en-US"/>
          </a:p>
        </p:txBody>
      </p:sp>
    </p:spTree>
    <p:extLst>
      <p:ext uri="{BB962C8B-B14F-4D97-AF65-F5344CB8AC3E}">
        <p14:creationId xmlns:p14="http://schemas.microsoft.com/office/powerpoint/2010/main" val="15290072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4E2FE9-4854-40E2-90DD-C131A4204D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3B7D6C5-B217-4234-8F85-5C01FC46C4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6F7067F-0BAF-4580-BECF-1451E2004D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BFB9C44-718F-469F-ABCA-0A310B81FE17}"/>
              </a:ext>
            </a:extLst>
          </p:cNvPr>
          <p:cNvSpPr>
            <a:spLocks noGrp="1"/>
          </p:cNvSpPr>
          <p:nvPr>
            <p:ph type="dt" sz="half" idx="10"/>
          </p:nvPr>
        </p:nvSpPr>
        <p:spPr/>
        <p:txBody>
          <a:bodyPr/>
          <a:lstStyle/>
          <a:p>
            <a:fld id="{BA8D11AC-8144-4B80-A74C-2AAD4531E3BE}" type="datetimeFigureOut">
              <a:rPr lang="en-US" smtClean="0"/>
              <a:t>10-Mar-22</a:t>
            </a:fld>
            <a:endParaRPr lang="en-US"/>
          </a:p>
        </p:txBody>
      </p:sp>
      <p:sp>
        <p:nvSpPr>
          <p:cNvPr id="6" name="Footer Placeholder 5">
            <a:extLst>
              <a:ext uri="{FF2B5EF4-FFF2-40B4-BE49-F238E27FC236}">
                <a16:creationId xmlns:a16="http://schemas.microsoft.com/office/drawing/2014/main" id="{2A7BC20F-1D54-43D9-A4EF-F22F7AB0B0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C46E64C-5357-47E2-AC1F-AB4ADA755628}"/>
              </a:ext>
            </a:extLst>
          </p:cNvPr>
          <p:cNvSpPr>
            <a:spLocks noGrp="1"/>
          </p:cNvSpPr>
          <p:nvPr>
            <p:ph type="sldNum" sz="quarter" idx="12"/>
          </p:nvPr>
        </p:nvSpPr>
        <p:spPr/>
        <p:txBody>
          <a:bodyPr/>
          <a:lstStyle/>
          <a:p>
            <a:fld id="{DDBE3BE8-48A0-4C72-A89B-FFE650CB9482}" type="slidenum">
              <a:rPr lang="en-US" smtClean="0"/>
              <a:t>‹#›</a:t>
            </a:fld>
            <a:endParaRPr lang="en-US"/>
          </a:p>
        </p:txBody>
      </p:sp>
    </p:spTree>
    <p:extLst>
      <p:ext uri="{BB962C8B-B14F-4D97-AF65-F5344CB8AC3E}">
        <p14:creationId xmlns:p14="http://schemas.microsoft.com/office/powerpoint/2010/main" val="17256263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3A3A0E-E13B-45FA-BB08-15765C4361E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6A188B4-3A3E-40A3-ACA0-12C6BF48C89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8A48596-E644-4FE5-B011-48B6B5C71F3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A7ADD7-89FB-4A2B-B65D-02352192D82C}"/>
              </a:ext>
            </a:extLst>
          </p:cNvPr>
          <p:cNvSpPr>
            <a:spLocks noGrp="1"/>
          </p:cNvSpPr>
          <p:nvPr>
            <p:ph type="dt" sz="half" idx="10"/>
          </p:nvPr>
        </p:nvSpPr>
        <p:spPr/>
        <p:txBody>
          <a:bodyPr/>
          <a:lstStyle/>
          <a:p>
            <a:fld id="{BA8D11AC-8144-4B80-A74C-2AAD4531E3BE}" type="datetimeFigureOut">
              <a:rPr lang="en-US" smtClean="0"/>
              <a:t>10-Mar-22</a:t>
            </a:fld>
            <a:endParaRPr lang="en-US"/>
          </a:p>
        </p:txBody>
      </p:sp>
      <p:sp>
        <p:nvSpPr>
          <p:cNvPr id="6" name="Footer Placeholder 5">
            <a:extLst>
              <a:ext uri="{FF2B5EF4-FFF2-40B4-BE49-F238E27FC236}">
                <a16:creationId xmlns:a16="http://schemas.microsoft.com/office/drawing/2014/main" id="{53D5C7ED-E3F0-48A2-9093-E314B67717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5A3F74-C94B-41C1-A269-B36A2B8CE122}"/>
              </a:ext>
            </a:extLst>
          </p:cNvPr>
          <p:cNvSpPr>
            <a:spLocks noGrp="1"/>
          </p:cNvSpPr>
          <p:nvPr>
            <p:ph type="sldNum" sz="quarter" idx="12"/>
          </p:nvPr>
        </p:nvSpPr>
        <p:spPr/>
        <p:txBody>
          <a:bodyPr/>
          <a:lstStyle/>
          <a:p>
            <a:fld id="{DDBE3BE8-48A0-4C72-A89B-FFE650CB9482}" type="slidenum">
              <a:rPr lang="en-US" smtClean="0"/>
              <a:t>‹#›</a:t>
            </a:fld>
            <a:endParaRPr lang="en-US"/>
          </a:p>
        </p:txBody>
      </p:sp>
    </p:spTree>
    <p:extLst>
      <p:ext uri="{BB962C8B-B14F-4D97-AF65-F5344CB8AC3E}">
        <p14:creationId xmlns:p14="http://schemas.microsoft.com/office/powerpoint/2010/main" val="10912655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4AC1ACC-88E1-4C0D-8770-7880316DDFE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82F95B2-13AE-4788-AD5C-D08565A67FE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9622DAA-88F3-423A-86AC-F33B9FB98A8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A8D11AC-8144-4B80-A74C-2AAD4531E3BE}" type="datetimeFigureOut">
              <a:rPr lang="en-US" smtClean="0"/>
              <a:t>10-Mar-22</a:t>
            </a:fld>
            <a:endParaRPr lang="en-US"/>
          </a:p>
        </p:txBody>
      </p:sp>
      <p:sp>
        <p:nvSpPr>
          <p:cNvPr id="5" name="Footer Placeholder 4">
            <a:extLst>
              <a:ext uri="{FF2B5EF4-FFF2-40B4-BE49-F238E27FC236}">
                <a16:creationId xmlns:a16="http://schemas.microsoft.com/office/drawing/2014/main" id="{C9659C4A-1925-47B6-A44A-D3FAFE74FE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1939C81-2F7F-4148-A437-26C21D3D897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BE3BE8-48A0-4C72-A89B-FFE650CB9482}" type="slidenum">
              <a:rPr lang="en-US" smtClean="0"/>
              <a:t>‹#›</a:t>
            </a:fld>
            <a:endParaRPr lang="en-US"/>
          </a:p>
        </p:txBody>
      </p:sp>
    </p:spTree>
    <p:extLst>
      <p:ext uri="{BB962C8B-B14F-4D97-AF65-F5344CB8AC3E}">
        <p14:creationId xmlns:p14="http://schemas.microsoft.com/office/powerpoint/2010/main" val="179254960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emf"/><Relationship Id="rId4" Type="http://schemas.openxmlformats.org/officeDocument/2006/relationships/image" Target="../media/image2.em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1E6243-54F4-445B-B5D3-B5DB3EFC5E4E}"/>
              </a:ext>
            </a:extLst>
          </p:cNvPr>
          <p:cNvSpPr>
            <a:spLocks noGrp="1"/>
          </p:cNvSpPr>
          <p:nvPr>
            <p:ph type="ctrTitle"/>
          </p:nvPr>
        </p:nvSpPr>
        <p:spPr/>
        <p:txBody>
          <a:bodyPr/>
          <a:lstStyle/>
          <a:p>
            <a:r>
              <a:rPr lang="en-US" dirty="0"/>
              <a:t>The Pipeline of Professions Cleaning</a:t>
            </a:r>
          </a:p>
        </p:txBody>
      </p:sp>
      <p:sp>
        <p:nvSpPr>
          <p:cNvPr id="3" name="Subtitle 2">
            <a:extLst>
              <a:ext uri="{FF2B5EF4-FFF2-40B4-BE49-F238E27FC236}">
                <a16:creationId xmlns:a16="http://schemas.microsoft.com/office/drawing/2014/main" id="{E935407E-B924-4C72-BC41-958EF1D5A0C5}"/>
              </a:ext>
            </a:extLst>
          </p:cNvPr>
          <p:cNvSpPr>
            <a:spLocks noGrp="1"/>
          </p:cNvSpPr>
          <p:nvPr>
            <p:ph type="subTitle" idx="1"/>
          </p:nvPr>
        </p:nvSpPr>
        <p:spPr/>
        <p:txBody>
          <a:bodyPr/>
          <a:lstStyle/>
          <a:p>
            <a:r>
              <a:rPr lang="en-US" dirty="0"/>
              <a:t>RICH.DATA</a:t>
            </a:r>
          </a:p>
        </p:txBody>
      </p:sp>
    </p:spTree>
    <p:extLst>
      <p:ext uri="{BB962C8B-B14F-4D97-AF65-F5344CB8AC3E}">
        <p14:creationId xmlns:p14="http://schemas.microsoft.com/office/powerpoint/2010/main" val="27236767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77B4F-812B-4A7B-894F-B228CEB867FF}"/>
              </a:ext>
            </a:extLst>
          </p:cNvPr>
          <p:cNvSpPr>
            <a:spLocks noGrp="1"/>
          </p:cNvSpPr>
          <p:nvPr>
            <p:ph type="title"/>
          </p:nvPr>
        </p:nvSpPr>
        <p:spPr/>
        <p:txBody>
          <a:bodyPr/>
          <a:lstStyle/>
          <a:p>
            <a:r>
              <a:rPr lang="en-US" dirty="0"/>
              <a:t>Morphalou3</a:t>
            </a:r>
          </a:p>
        </p:txBody>
      </p:sp>
      <p:sp>
        <p:nvSpPr>
          <p:cNvPr id="3" name="Content Placeholder 2">
            <a:extLst>
              <a:ext uri="{FF2B5EF4-FFF2-40B4-BE49-F238E27FC236}">
                <a16:creationId xmlns:a16="http://schemas.microsoft.com/office/drawing/2014/main" id="{74BCEE3B-4196-4C67-93CE-7A30A1AD2BC0}"/>
              </a:ext>
            </a:extLst>
          </p:cNvPr>
          <p:cNvSpPr>
            <a:spLocks noGrp="1"/>
          </p:cNvSpPr>
          <p:nvPr>
            <p:ph idx="1"/>
          </p:nvPr>
        </p:nvSpPr>
        <p:spPr/>
        <p:txBody>
          <a:bodyPr/>
          <a:lstStyle/>
          <a:p>
            <a:r>
              <a:rPr lang="en-US" dirty="0"/>
              <a:t>The data looks like </a:t>
            </a:r>
          </a:p>
          <a:p>
            <a:endParaRPr lang="en-US" dirty="0"/>
          </a:p>
          <a:p>
            <a:endParaRPr lang="en-US" dirty="0"/>
          </a:p>
          <a:p>
            <a:r>
              <a:rPr lang="en-US" dirty="0"/>
              <a:t>The dictionary is created as</a:t>
            </a:r>
          </a:p>
        </p:txBody>
      </p:sp>
      <p:sp>
        <p:nvSpPr>
          <p:cNvPr id="12" name="TextBox 11">
            <a:extLst>
              <a:ext uri="{FF2B5EF4-FFF2-40B4-BE49-F238E27FC236}">
                <a16:creationId xmlns:a16="http://schemas.microsoft.com/office/drawing/2014/main" id="{8641C210-7080-4C5A-83E5-9BD5369759FE}"/>
              </a:ext>
            </a:extLst>
          </p:cNvPr>
          <p:cNvSpPr txBox="1"/>
          <p:nvPr/>
        </p:nvSpPr>
        <p:spPr>
          <a:xfrm>
            <a:off x="1150454" y="3812365"/>
            <a:ext cx="6097656" cy="1754326"/>
          </a:xfrm>
          <a:prstGeom prst="rect">
            <a:avLst/>
          </a:prstGeom>
          <a:noFill/>
        </p:spPr>
        <p:txBody>
          <a:bodyPr wrap="square">
            <a:spAutoFit/>
          </a:bodyPr>
          <a:lstStyle/>
          <a:p>
            <a:r>
              <a:rPr lang="en-US" sz="1800" dirty="0">
                <a:solidFill>
                  <a:srgbClr val="8000FF"/>
                </a:solidFill>
                <a:highlight>
                  <a:srgbClr val="FFFFFF"/>
                </a:highlight>
              </a:rPr>
              <a:t>"</a:t>
            </a:r>
            <a:r>
              <a:rPr lang="en-US" sz="1800" dirty="0" err="1">
                <a:solidFill>
                  <a:srgbClr val="8000FF"/>
                </a:solidFill>
                <a:highlight>
                  <a:srgbClr val="FFFFFF"/>
                </a:highlight>
              </a:rPr>
              <a:t>aalénien</a:t>
            </a:r>
            <a:r>
              <a:rPr lang="en-US" sz="1800" dirty="0">
                <a:solidFill>
                  <a:srgbClr val="8000FF"/>
                </a:solidFill>
                <a:highlight>
                  <a:srgbClr val="FFFFFF"/>
                </a:highlight>
              </a:rPr>
              <a:t>"</a:t>
            </a:r>
            <a:r>
              <a:rPr lang="en-US" sz="1800" dirty="0">
                <a:solidFill>
                  <a:srgbClr val="000000"/>
                </a:solidFill>
                <a:highlight>
                  <a:srgbClr val="FFFFFF"/>
                </a:highlight>
              </a:rPr>
              <a:t>: [</a:t>
            </a:r>
          </a:p>
          <a:p>
            <a:r>
              <a:rPr lang="en-US" sz="1800" dirty="0">
                <a:solidFill>
                  <a:srgbClr val="000000"/>
                </a:solidFill>
                <a:highlight>
                  <a:srgbClr val="FFFFFF"/>
                </a:highlight>
              </a:rPr>
              <a:t>        </a:t>
            </a:r>
            <a:r>
              <a:rPr lang="en-US" sz="1800" dirty="0">
                <a:solidFill>
                  <a:srgbClr val="800000"/>
                </a:solidFill>
                <a:highlight>
                  <a:srgbClr val="FFFFFF"/>
                </a:highlight>
              </a:rPr>
              <a:t>"</a:t>
            </a:r>
            <a:r>
              <a:rPr lang="en-US" sz="1800" dirty="0" err="1">
                <a:solidFill>
                  <a:srgbClr val="800000"/>
                </a:solidFill>
                <a:highlight>
                  <a:srgbClr val="FFFFFF"/>
                </a:highlight>
              </a:rPr>
              <a:t>aalénien</a:t>
            </a:r>
            <a:r>
              <a:rPr lang="en-US" sz="1800" dirty="0">
                <a:solidFill>
                  <a:srgbClr val="800000"/>
                </a:solidFill>
                <a:highlight>
                  <a:srgbClr val="FFFFFF"/>
                </a:highlight>
              </a:rPr>
              <a:t>"</a:t>
            </a:r>
            <a:r>
              <a:rPr lang="en-US" sz="1800" dirty="0">
                <a:solidFill>
                  <a:srgbClr val="000000"/>
                </a:solidFill>
                <a:highlight>
                  <a:srgbClr val="FFFFFF"/>
                </a:highlight>
              </a:rPr>
              <a:t>,</a:t>
            </a:r>
          </a:p>
          <a:p>
            <a:r>
              <a:rPr lang="en-US" sz="1800" dirty="0">
                <a:solidFill>
                  <a:srgbClr val="000000"/>
                </a:solidFill>
                <a:highlight>
                  <a:srgbClr val="FFFFFF"/>
                </a:highlight>
              </a:rPr>
              <a:t>        </a:t>
            </a:r>
            <a:r>
              <a:rPr lang="en-US" sz="1800" dirty="0">
                <a:solidFill>
                  <a:srgbClr val="800000"/>
                </a:solidFill>
                <a:highlight>
                  <a:srgbClr val="FFFFFF"/>
                </a:highlight>
              </a:rPr>
              <a:t>"</a:t>
            </a:r>
            <a:r>
              <a:rPr lang="en-US" sz="1800" dirty="0" err="1">
                <a:solidFill>
                  <a:srgbClr val="800000"/>
                </a:solidFill>
                <a:highlight>
                  <a:srgbClr val="FFFFFF"/>
                </a:highlight>
              </a:rPr>
              <a:t>aaléniens</a:t>
            </a:r>
            <a:r>
              <a:rPr lang="en-US" sz="1800" dirty="0">
                <a:solidFill>
                  <a:srgbClr val="800000"/>
                </a:solidFill>
                <a:highlight>
                  <a:srgbClr val="FFFFFF"/>
                </a:highlight>
              </a:rPr>
              <a:t>"</a:t>
            </a:r>
            <a:r>
              <a:rPr lang="en-US" sz="1800" dirty="0">
                <a:solidFill>
                  <a:srgbClr val="000000"/>
                </a:solidFill>
                <a:highlight>
                  <a:srgbClr val="FFFFFF"/>
                </a:highlight>
              </a:rPr>
              <a:t>,</a:t>
            </a:r>
          </a:p>
          <a:p>
            <a:r>
              <a:rPr lang="en-US" sz="1800" dirty="0">
                <a:solidFill>
                  <a:srgbClr val="000000"/>
                </a:solidFill>
                <a:highlight>
                  <a:srgbClr val="FFFFFF"/>
                </a:highlight>
              </a:rPr>
              <a:t>        </a:t>
            </a:r>
            <a:r>
              <a:rPr lang="en-US" sz="1800" dirty="0">
                <a:solidFill>
                  <a:srgbClr val="800000"/>
                </a:solidFill>
                <a:highlight>
                  <a:srgbClr val="FFFFFF"/>
                </a:highlight>
              </a:rPr>
              <a:t>"</a:t>
            </a:r>
            <a:r>
              <a:rPr lang="en-US" sz="1800" dirty="0" err="1">
                <a:solidFill>
                  <a:srgbClr val="800000"/>
                </a:solidFill>
                <a:highlight>
                  <a:srgbClr val="FFFFFF"/>
                </a:highlight>
              </a:rPr>
              <a:t>aalénienne</a:t>
            </a:r>
            <a:r>
              <a:rPr lang="en-US" sz="1800" dirty="0">
                <a:solidFill>
                  <a:srgbClr val="800000"/>
                </a:solidFill>
                <a:highlight>
                  <a:srgbClr val="FFFFFF"/>
                </a:highlight>
              </a:rPr>
              <a:t>"</a:t>
            </a:r>
            <a:r>
              <a:rPr lang="en-US" sz="1800" dirty="0">
                <a:solidFill>
                  <a:srgbClr val="000000"/>
                </a:solidFill>
                <a:highlight>
                  <a:srgbClr val="FFFFFF"/>
                </a:highlight>
              </a:rPr>
              <a:t>,</a:t>
            </a:r>
          </a:p>
          <a:p>
            <a:r>
              <a:rPr lang="en-US" sz="1800" dirty="0">
                <a:solidFill>
                  <a:srgbClr val="000000"/>
                </a:solidFill>
                <a:highlight>
                  <a:srgbClr val="FFFFFF"/>
                </a:highlight>
              </a:rPr>
              <a:t>        </a:t>
            </a:r>
            <a:r>
              <a:rPr lang="en-US" sz="1800" dirty="0">
                <a:solidFill>
                  <a:srgbClr val="800000"/>
                </a:solidFill>
                <a:highlight>
                  <a:srgbClr val="FFFFFF"/>
                </a:highlight>
              </a:rPr>
              <a:t>"</a:t>
            </a:r>
            <a:r>
              <a:rPr lang="en-US" sz="1800" dirty="0" err="1">
                <a:solidFill>
                  <a:srgbClr val="800000"/>
                </a:solidFill>
                <a:highlight>
                  <a:srgbClr val="FFFFFF"/>
                </a:highlight>
              </a:rPr>
              <a:t>aaléniennes</a:t>
            </a:r>
            <a:r>
              <a:rPr lang="en-US" sz="1800" dirty="0">
                <a:solidFill>
                  <a:srgbClr val="800000"/>
                </a:solidFill>
                <a:highlight>
                  <a:srgbClr val="FFFFFF"/>
                </a:highlight>
              </a:rPr>
              <a:t>"</a:t>
            </a:r>
            <a:endParaRPr lang="en-US" sz="1800" dirty="0">
              <a:solidFill>
                <a:srgbClr val="000000"/>
              </a:solidFill>
              <a:highlight>
                <a:srgbClr val="FFFFFF"/>
              </a:highlight>
            </a:endParaRPr>
          </a:p>
          <a:p>
            <a:r>
              <a:rPr lang="en-US" sz="1800" dirty="0">
                <a:solidFill>
                  <a:srgbClr val="000000"/>
                </a:solidFill>
                <a:highlight>
                  <a:srgbClr val="FFFFFF"/>
                </a:highlight>
              </a:rPr>
              <a:t>]</a:t>
            </a:r>
            <a:endParaRPr lang="en-US" dirty="0"/>
          </a:p>
        </p:txBody>
      </p:sp>
      <p:graphicFrame>
        <p:nvGraphicFramePr>
          <p:cNvPr id="14" name="Table 13">
            <a:extLst>
              <a:ext uri="{FF2B5EF4-FFF2-40B4-BE49-F238E27FC236}">
                <a16:creationId xmlns:a16="http://schemas.microsoft.com/office/drawing/2014/main" id="{031744CC-9C93-4711-84BB-0989CF3B357F}"/>
              </a:ext>
            </a:extLst>
          </p:cNvPr>
          <p:cNvGraphicFramePr>
            <a:graphicFrameLocks noGrp="1"/>
          </p:cNvGraphicFramePr>
          <p:nvPr>
            <p:extLst>
              <p:ext uri="{D42A27DB-BD31-4B8C-83A1-F6EECF244321}">
                <p14:modId xmlns:p14="http://schemas.microsoft.com/office/powerpoint/2010/main" val="3036652458"/>
              </p:ext>
            </p:extLst>
          </p:nvPr>
        </p:nvGraphicFramePr>
        <p:xfrm>
          <a:off x="1150454" y="2295939"/>
          <a:ext cx="10515598" cy="1046112"/>
        </p:xfrm>
        <a:graphic>
          <a:graphicData uri="http://schemas.openxmlformats.org/drawingml/2006/table">
            <a:tbl>
              <a:tblPr>
                <a:tableStyleId>{5C22544A-7EE6-4342-B048-85BDC9FD1C3A}</a:tableStyleId>
              </a:tblPr>
              <a:tblGrid>
                <a:gridCol w="399556">
                  <a:extLst>
                    <a:ext uri="{9D8B030D-6E8A-4147-A177-3AD203B41FA5}">
                      <a16:colId xmlns:a16="http://schemas.microsoft.com/office/drawing/2014/main" val="2755798662"/>
                    </a:ext>
                  </a:extLst>
                </a:gridCol>
                <a:gridCol w="136212">
                  <a:extLst>
                    <a:ext uri="{9D8B030D-6E8A-4147-A177-3AD203B41FA5}">
                      <a16:colId xmlns:a16="http://schemas.microsoft.com/office/drawing/2014/main" val="688447466"/>
                    </a:ext>
                  </a:extLst>
                </a:gridCol>
                <a:gridCol w="808194">
                  <a:extLst>
                    <a:ext uri="{9D8B030D-6E8A-4147-A177-3AD203B41FA5}">
                      <a16:colId xmlns:a16="http://schemas.microsoft.com/office/drawing/2014/main" val="3778709301"/>
                    </a:ext>
                  </a:extLst>
                </a:gridCol>
                <a:gridCol w="753709">
                  <a:extLst>
                    <a:ext uri="{9D8B030D-6E8A-4147-A177-3AD203B41FA5}">
                      <a16:colId xmlns:a16="http://schemas.microsoft.com/office/drawing/2014/main" val="2560981879"/>
                    </a:ext>
                  </a:extLst>
                </a:gridCol>
                <a:gridCol w="481284">
                  <a:extLst>
                    <a:ext uri="{9D8B030D-6E8A-4147-A177-3AD203B41FA5}">
                      <a16:colId xmlns:a16="http://schemas.microsoft.com/office/drawing/2014/main" val="2117227241"/>
                    </a:ext>
                  </a:extLst>
                </a:gridCol>
                <a:gridCol w="444961">
                  <a:extLst>
                    <a:ext uri="{9D8B030D-6E8A-4147-A177-3AD203B41FA5}">
                      <a16:colId xmlns:a16="http://schemas.microsoft.com/office/drawing/2014/main" val="462280849"/>
                    </a:ext>
                  </a:extLst>
                </a:gridCol>
                <a:gridCol w="935325">
                  <a:extLst>
                    <a:ext uri="{9D8B030D-6E8A-4147-A177-3AD203B41FA5}">
                      <a16:colId xmlns:a16="http://schemas.microsoft.com/office/drawing/2014/main" val="1615564530"/>
                    </a:ext>
                  </a:extLst>
                </a:gridCol>
                <a:gridCol w="1098780">
                  <a:extLst>
                    <a:ext uri="{9D8B030D-6E8A-4147-A177-3AD203B41FA5}">
                      <a16:colId xmlns:a16="http://schemas.microsoft.com/office/drawing/2014/main" val="192112042"/>
                    </a:ext>
                  </a:extLst>
                </a:gridCol>
                <a:gridCol w="726466">
                  <a:extLst>
                    <a:ext uri="{9D8B030D-6E8A-4147-A177-3AD203B41FA5}">
                      <a16:colId xmlns:a16="http://schemas.microsoft.com/office/drawing/2014/main" val="1212645601"/>
                    </a:ext>
                  </a:extLst>
                </a:gridCol>
                <a:gridCol w="526688">
                  <a:extLst>
                    <a:ext uri="{9D8B030D-6E8A-4147-A177-3AD203B41FA5}">
                      <a16:colId xmlns:a16="http://schemas.microsoft.com/office/drawing/2014/main" val="3065776151"/>
                    </a:ext>
                  </a:extLst>
                </a:gridCol>
                <a:gridCol w="136212">
                  <a:extLst>
                    <a:ext uri="{9D8B030D-6E8A-4147-A177-3AD203B41FA5}">
                      <a16:colId xmlns:a16="http://schemas.microsoft.com/office/drawing/2014/main" val="1316648312"/>
                    </a:ext>
                  </a:extLst>
                </a:gridCol>
                <a:gridCol w="417718">
                  <a:extLst>
                    <a:ext uri="{9D8B030D-6E8A-4147-A177-3AD203B41FA5}">
                      <a16:colId xmlns:a16="http://schemas.microsoft.com/office/drawing/2014/main" val="1499889091"/>
                    </a:ext>
                  </a:extLst>
                </a:gridCol>
                <a:gridCol w="308748">
                  <a:extLst>
                    <a:ext uri="{9D8B030D-6E8A-4147-A177-3AD203B41FA5}">
                      <a16:colId xmlns:a16="http://schemas.microsoft.com/office/drawing/2014/main" val="1522433482"/>
                    </a:ext>
                  </a:extLst>
                </a:gridCol>
                <a:gridCol w="444961">
                  <a:extLst>
                    <a:ext uri="{9D8B030D-6E8A-4147-A177-3AD203B41FA5}">
                      <a16:colId xmlns:a16="http://schemas.microsoft.com/office/drawing/2014/main" val="2461498218"/>
                    </a:ext>
                  </a:extLst>
                </a:gridCol>
                <a:gridCol w="317829">
                  <a:extLst>
                    <a:ext uri="{9D8B030D-6E8A-4147-A177-3AD203B41FA5}">
                      <a16:colId xmlns:a16="http://schemas.microsoft.com/office/drawing/2014/main" val="2480200600"/>
                    </a:ext>
                  </a:extLst>
                </a:gridCol>
                <a:gridCol w="490365">
                  <a:extLst>
                    <a:ext uri="{9D8B030D-6E8A-4147-A177-3AD203B41FA5}">
                      <a16:colId xmlns:a16="http://schemas.microsoft.com/office/drawing/2014/main" val="2455758812"/>
                    </a:ext>
                  </a:extLst>
                </a:gridCol>
                <a:gridCol w="1362124">
                  <a:extLst>
                    <a:ext uri="{9D8B030D-6E8A-4147-A177-3AD203B41FA5}">
                      <a16:colId xmlns:a16="http://schemas.microsoft.com/office/drawing/2014/main" val="2327566635"/>
                    </a:ext>
                  </a:extLst>
                </a:gridCol>
                <a:gridCol w="726466">
                  <a:extLst>
                    <a:ext uri="{9D8B030D-6E8A-4147-A177-3AD203B41FA5}">
                      <a16:colId xmlns:a16="http://schemas.microsoft.com/office/drawing/2014/main" val="99003073"/>
                    </a:ext>
                  </a:extLst>
                </a:gridCol>
              </a:tblGrid>
              <a:tr h="130764">
                <a:tc>
                  <a:txBody>
                    <a:bodyPr/>
                    <a:lstStyle/>
                    <a:p>
                      <a:pPr algn="l" fontAlgn="b"/>
                      <a:r>
                        <a:rPr lang="en-US" sz="800" u="none" strike="noStrike">
                          <a:effectLst/>
                        </a:rPr>
                        <a:t>LEMME</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FLEXION</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extLst>
                  <a:ext uri="{0D108BD9-81ED-4DB2-BD59-A6C34878D82A}">
                    <a16:rowId xmlns:a16="http://schemas.microsoft.com/office/drawing/2014/main" val="2318055692"/>
                  </a:ext>
                </a:extLst>
              </a:tr>
              <a:tr h="130764">
                <a:tc>
                  <a:txBody>
                    <a:bodyPr/>
                    <a:lstStyle/>
                    <a:p>
                      <a:pPr algn="l" fontAlgn="b"/>
                      <a:r>
                        <a:rPr lang="en-US" sz="800" u="none" strike="noStrike">
                          <a:effectLst/>
                        </a:rPr>
                        <a:t>GRAPHIE</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ID</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CATÉGORIE</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SOUS CATÉGORIE</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LOCUTION</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GENRE</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AUTRES LEMMES LIÉS</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PHONÉTIQUE</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ORIGINES</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GRAPHIE</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ID</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NOMBRE</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MODE</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GENRE</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TEMPS</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PERSONNE</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PHONÉTIQUE</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ORIGINES</a:t>
                      </a:r>
                      <a:endParaRPr lang="en-US" sz="800" b="0" i="0" u="none" strike="noStrike">
                        <a:solidFill>
                          <a:srgbClr val="000000"/>
                        </a:solidFill>
                        <a:effectLst/>
                        <a:latin typeface="Calibri" panose="020F0502020204030204" pitchFamily="34" charset="0"/>
                      </a:endParaRPr>
                    </a:p>
                  </a:txBody>
                  <a:tcPr marL="5448" marR="5448" marT="5448" marB="0" anchor="b"/>
                </a:tc>
                <a:extLst>
                  <a:ext uri="{0D108BD9-81ED-4DB2-BD59-A6C34878D82A}">
                    <a16:rowId xmlns:a16="http://schemas.microsoft.com/office/drawing/2014/main" val="3576625019"/>
                  </a:ext>
                </a:extLst>
              </a:tr>
              <a:tr h="130764">
                <a:tc>
                  <a:txBody>
                    <a:bodyPr/>
                    <a:lstStyle/>
                    <a:p>
                      <a:pPr algn="l" fontAlgn="b"/>
                      <a:r>
                        <a:rPr lang="en-US" sz="800" u="none" strike="noStrike">
                          <a:effectLst/>
                        </a:rPr>
                        <a:t>aalénien</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Nom commun</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masculine</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pt-BR" sz="800" u="none" strike="noStrike">
                          <a:effectLst/>
                        </a:rPr>
                        <a:t>a l e n j e~ OU a l E/ n j e~ </a:t>
                      </a:r>
                      <a:endParaRPr lang="pt-BR"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morphalou2 dela</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aalénien</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r" fontAlgn="b"/>
                      <a:r>
                        <a:rPr lang="en-US" sz="800" u="none" strike="noStrike">
                          <a:effectLst/>
                        </a:rPr>
                        <a:t>1</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singular</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pt-BR" sz="800" u="none" strike="noStrike">
                          <a:effectLst/>
                        </a:rPr>
                        <a:t>a l e n j e~ OU a l E/ n j e~ </a:t>
                      </a:r>
                      <a:endParaRPr lang="pt-BR"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morphalou2 dela</a:t>
                      </a:r>
                      <a:endParaRPr lang="en-US" sz="800" b="0" i="0" u="none" strike="noStrike">
                        <a:solidFill>
                          <a:srgbClr val="000000"/>
                        </a:solidFill>
                        <a:effectLst/>
                        <a:latin typeface="Calibri" panose="020F0502020204030204" pitchFamily="34" charset="0"/>
                      </a:endParaRPr>
                    </a:p>
                  </a:txBody>
                  <a:tcPr marL="5448" marR="5448" marT="5448" marB="0" anchor="b"/>
                </a:tc>
                <a:extLst>
                  <a:ext uri="{0D108BD9-81ED-4DB2-BD59-A6C34878D82A}">
                    <a16:rowId xmlns:a16="http://schemas.microsoft.com/office/drawing/2014/main" val="2694217350"/>
                  </a:ext>
                </a:extLst>
              </a:tr>
              <a:tr h="130764">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aaléniens</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r" fontAlgn="b"/>
                      <a:r>
                        <a:rPr lang="en-US" sz="800" u="none" strike="noStrike">
                          <a:effectLst/>
                        </a:rPr>
                        <a:t>2</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plural</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pt-BR" sz="800" u="none" strike="noStrike">
                          <a:effectLst/>
                        </a:rPr>
                        <a:t>a l e n j e~ OU a l E/ n j e~ </a:t>
                      </a:r>
                      <a:endParaRPr lang="pt-BR"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morphalou2</a:t>
                      </a:r>
                      <a:endParaRPr lang="en-US" sz="800" b="0" i="0" u="none" strike="noStrike">
                        <a:solidFill>
                          <a:srgbClr val="000000"/>
                        </a:solidFill>
                        <a:effectLst/>
                        <a:latin typeface="Calibri" panose="020F0502020204030204" pitchFamily="34" charset="0"/>
                      </a:endParaRPr>
                    </a:p>
                  </a:txBody>
                  <a:tcPr marL="5448" marR="5448" marT="5448" marB="0" anchor="b"/>
                </a:tc>
                <a:extLst>
                  <a:ext uri="{0D108BD9-81ED-4DB2-BD59-A6C34878D82A}">
                    <a16:rowId xmlns:a16="http://schemas.microsoft.com/office/drawing/2014/main" val="831138765"/>
                  </a:ext>
                </a:extLst>
              </a:tr>
              <a:tr h="130764">
                <a:tc>
                  <a:txBody>
                    <a:bodyPr/>
                    <a:lstStyle/>
                    <a:p>
                      <a:pPr algn="l" fontAlgn="b"/>
                      <a:r>
                        <a:rPr lang="en-US" sz="800" u="none" strike="noStrike">
                          <a:effectLst/>
                        </a:rPr>
                        <a:t>aalénien</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r" fontAlgn="b"/>
                      <a:r>
                        <a:rPr lang="en-US" sz="800" u="none" strike="noStrike">
                          <a:effectLst/>
                        </a:rPr>
                        <a:t>2</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Adjectif qualificatif</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pt-BR" sz="800" u="none" strike="noStrike">
                          <a:effectLst/>
                        </a:rPr>
                        <a:t>a l e n j e~ OU a l E/ n j e~ </a:t>
                      </a:r>
                      <a:endParaRPr lang="pt-BR"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morphalou2 dela</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aalénien</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r" fontAlgn="b"/>
                      <a:r>
                        <a:rPr lang="en-US" sz="800" u="none" strike="noStrike">
                          <a:effectLst/>
                        </a:rPr>
                        <a:t>3</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singular</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masculine</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pt-BR" sz="800" u="none" strike="noStrike">
                          <a:effectLst/>
                        </a:rPr>
                        <a:t>a l e n j e~ OU a l E/ n j e~ </a:t>
                      </a:r>
                      <a:endParaRPr lang="pt-BR"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morphalou2 dela</a:t>
                      </a:r>
                      <a:endParaRPr lang="en-US" sz="800" b="0" i="0" u="none" strike="noStrike">
                        <a:solidFill>
                          <a:srgbClr val="000000"/>
                        </a:solidFill>
                        <a:effectLst/>
                        <a:latin typeface="Calibri" panose="020F0502020204030204" pitchFamily="34" charset="0"/>
                      </a:endParaRPr>
                    </a:p>
                  </a:txBody>
                  <a:tcPr marL="5448" marR="5448" marT="5448" marB="0" anchor="b"/>
                </a:tc>
                <a:extLst>
                  <a:ext uri="{0D108BD9-81ED-4DB2-BD59-A6C34878D82A}">
                    <a16:rowId xmlns:a16="http://schemas.microsoft.com/office/drawing/2014/main" val="1791064203"/>
                  </a:ext>
                </a:extLst>
              </a:tr>
              <a:tr h="130764">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aaléniens</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r" fontAlgn="b"/>
                      <a:r>
                        <a:rPr lang="en-US" sz="800" u="none" strike="noStrike">
                          <a:effectLst/>
                        </a:rPr>
                        <a:t>4</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plural</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masculine</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pt-BR" sz="800" u="none" strike="noStrike">
                          <a:effectLst/>
                        </a:rPr>
                        <a:t>a l e n j e~ OU a l E/ n j e~ </a:t>
                      </a:r>
                      <a:endParaRPr lang="pt-BR"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morphalou2 dela</a:t>
                      </a:r>
                      <a:endParaRPr lang="en-US" sz="800" b="0" i="0" u="none" strike="noStrike">
                        <a:solidFill>
                          <a:srgbClr val="000000"/>
                        </a:solidFill>
                        <a:effectLst/>
                        <a:latin typeface="Calibri" panose="020F0502020204030204" pitchFamily="34" charset="0"/>
                      </a:endParaRPr>
                    </a:p>
                  </a:txBody>
                  <a:tcPr marL="5448" marR="5448" marT="5448" marB="0" anchor="b"/>
                </a:tc>
                <a:extLst>
                  <a:ext uri="{0D108BD9-81ED-4DB2-BD59-A6C34878D82A}">
                    <a16:rowId xmlns:a16="http://schemas.microsoft.com/office/drawing/2014/main" val="1222732443"/>
                  </a:ext>
                </a:extLst>
              </a:tr>
              <a:tr h="130764">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aalénienne</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r" fontAlgn="b"/>
                      <a:r>
                        <a:rPr lang="en-US" sz="800" u="none" strike="noStrike">
                          <a:effectLst/>
                        </a:rPr>
                        <a:t>5</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singular</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feminine</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pt-BR" sz="800" u="none" strike="noStrike">
                          <a:effectLst/>
                        </a:rPr>
                        <a:t>a l e n j E n @ OU a l E/ n j E n @ </a:t>
                      </a:r>
                      <a:endParaRPr lang="pt-BR"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morphalou2 dela</a:t>
                      </a:r>
                      <a:endParaRPr lang="en-US" sz="800" b="0" i="0" u="none" strike="noStrike">
                        <a:solidFill>
                          <a:srgbClr val="000000"/>
                        </a:solidFill>
                        <a:effectLst/>
                        <a:latin typeface="Calibri" panose="020F0502020204030204" pitchFamily="34" charset="0"/>
                      </a:endParaRPr>
                    </a:p>
                  </a:txBody>
                  <a:tcPr marL="5448" marR="5448" marT="5448" marB="0" anchor="b"/>
                </a:tc>
                <a:extLst>
                  <a:ext uri="{0D108BD9-81ED-4DB2-BD59-A6C34878D82A}">
                    <a16:rowId xmlns:a16="http://schemas.microsoft.com/office/drawing/2014/main" val="3973760652"/>
                  </a:ext>
                </a:extLst>
              </a:tr>
              <a:tr h="130764">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dirty="0">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aaléniennes</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r" fontAlgn="b"/>
                      <a:r>
                        <a:rPr lang="en-US" sz="800" u="none" strike="noStrike">
                          <a:effectLst/>
                        </a:rPr>
                        <a:t>6</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plural</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feminine</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a:effectLst/>
                        </a:rPr>
                        <a:t>-</a:t>
                      </a:r>
                      <a:endParaRPr lang="en-US" sz="800" b="0" i="0" u="none" strike="noStrike">
                        <a:solidFill>
                          <a:srgbClr val="000000"/>
                        </a:solidFill>
                        <a:effectLst/>
                        <a:latin typeface="Calibri" panose="020F0502020204030204" pitchFamily="34" charset="0"/>
                      </a:endParaRPr>
                    </a:p>
                  </a:txBody>
                  <a:tcPr marL="5448" marR="5448" marT="5448" marB="0" anchor="b"/>
                </a:tc>
                <a:tc>
                  <a:txBody>
                    <a:bodyPr/>
                    <a:lstStyle/>
                    <a:p>
                      <a:pPr algn="l" fontAlgn="b"/>
                      <a:r>
                        <a:rPr lang="pt-BR" sz="800" u="none" strike="noStrike" dirty="0">
                          <a:effectLst/>
                        </a:rPr>
                        <a:t>a l e n j E n @ OU a l E/ n j E n @ </a:t>
                      </a:r>
                      <a:endParaRPr lang="pt-BR" sz="800" b="0" i="0" u="none" strike="noStrike" dirty="0">
                        <a:solidFill>
                          <a:srgbClr val="000000"/>
                        </a:solidFill>
                        <a:effectLst/>
                        <a:latin typeface="Calibri" panose="020F0502020204030204" pitchFamily="34" charset="0"/>
                      </a:endParaRPr>
                    </a:p>
                  </a:txBody>
                  <a:tcPr marL="5448" marR="5448" marT="5448" marB="0" anchor="b"/>
                </a:tc>
                <a:tc>
                  <a:txBody>
                    <a:bodyPr/>
                    <a:lstStyle/>
                    <a:p>
                      <a:pPr algn="l" fontAlgn="b"/>
                      <a:r>
                        <a:rPr lang="en-US" sz="800" u="none" strike="noStrike" dirty="0">
                          <a:effectLst/>
                        </a:rPr>
                        <a:t>morphalou2 dela</a:t>
                      </a:r>
                      <a:endParaRPr lang="en-US" sz="800" b="0" i="0" u="none" strike="noStrike" dirty="0">
                        <a:solidFill>
                          <a:srgbClr val="000000"/>
                        </a:solidFill>
                        <a:effectLst/>
                        <a:latin typeface="Calibri" panose="020F0502020204030204" pitchFamily="34" charset="0"/>
                      </a:endParaRPr>
                    </a:p>
                  </a:txBody>
                  <a:tcPr marL="5448" marR="5448" marT="5448" marB="0" anchor="b"/>
                </a:tc>
                <a:extLst>
                  <a:ext uri="{0D108BD9-81ED-4DB2-BD59-A6C34878D82A}">
                    <a16:rowId xmlns:a16="http://schemas.microsoft.com/office/drawing/2014/main" val="3423330984"/>
                  </a:ext>
                </a:extLst>
              </a:tr>
            </a:tbl>
          </a:graphicData>
        </a:graphic>
      </p:graphicFrame>
    </p:spTree>
    <p:extLst>
      <p:ext uri="{BB962C8B-B14F-4D97-AF65-F5344CB8AC3E}">
        <p14:creationId xmlns:p14="http://schemas.microsoft.com/office/powerpoint/2010/main" val="36924934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77B4F-812B-4A7B-894F-B228CEB867FF}"/>
              </a:ext>
            </a:extLst>
          </p:cNvPr>
          <p:cNvSpPr>
            <a:spLocks noGrp="1"/>
          </p:cNvSpPr>
          <p:nvPr>
            <p:ph type="title"/>
          </p:nvPr>
        </p:nvSpPr>
        <p:spPr/>
        <p:txBody>
          <a:bodyPr/>
          <a:lstStyle/>
          <a:p>
            <a:r>
              <a:rPr lang="en-US" dirty="0" err="1"/>
              <a:t>Prolex-Unitex</a:t>
            </a:r>
            <a:endParaRPr lang="en-US" dirty="0"/>
          </a:p>
        </p:txBody>
      </p:sp>
      <p:sp>
        <p:nvSpPr>
          <p:cNvPr id="3" name="Content Placeholder 2">
            <a:extLst>
              <a:ext uri="{FF2B5EF4-FFF2-40B4-BE49-F238E27FC236}">
                <a16:creationId xmlns:a16="http://schemas.microsoft.com/office/drawing/2014/main" id="{74BCEE3B-4196-4C67-93CE-7A30A1AD2BC0}"/>
              </a:ext>
            </a:extLst>
          </p:cNvPr>
          <p:cNvSpPr>
            <a:spLocks noGrp="1"/>
          </p:cNvSpPr>
          <p:nvPr>
            <p:ph idx="1"/>
          </p:nvPr>
        </p:nvSpPr>
        <p:spPr/>
        <p:txBody>
          <a:bodyPr/>
          <a:lstStyle/>
          <a:p>
            <a:r>
              <a:rPr lang="en-US" dirty="0"/>
              <a:t>The data looks like </a:t>
            </a:r>
          </a:p>
          <a:p>
            <a:endParaRPr lang="en-US" dirty="0"/>
          </a:p>
          <a:p>
            <a:endParaRPr lang="en-US" dirty="0"/>
          </a:p>
          <a:p>
            <a:r>
              <a:rPr lang="en-US" dirty="0"/>
              <a:t>The dictionary is created as</a:t>
            </a:r>
          </a:p>
        </p:txBody>
      </p:sp>
      <p:sp>
        <p:nvSpPr>
          <p:cNvPr id="9" name="TextBox 8">
            <a:extLst>
              <a:ext uri="{FF2B5EF4-FFF2-40B4-BE49-F238E27FC236}">
                <a16:creationId xmlns:a16="http://schemas.microsoft.com/office/drawing/2014/main" id="{A97ADF9D-AC81-4863-B012-F45C084C93CA}"/>
              </a:ext>
            </a:extLst>
          </p:cNvPr>
          <p:cNvSpPr txBox="1"/>
          <p:nvPr/>
        </p:nvSpPr>
        <p:spPr>
          <a:xfrm>
            <a:off x="1245705" y="3868639"/>
            <a:ext cx="6097656" cy="2308324"/>
          </a:xfrm>
          <a:prstGeom prst="rect">
            <a:avLst/>
          </a:prstGeom>
          <a:noFill/>
        </p:spPr>
        <p:txBody>
          <a:bodyPr wrap="square">
            <a:spAutoFit/>
          </a:bodyPr>
          <a:lstStyle/>
          <a:p>
            <a:r>
              <a:rPr lang="fr-FR" sz="1800" dirty="0">
                <a:solidFill>
                  <a:srgbClr val="8000FF"/>
                </a:solidFill>
                <a:highlight>
                  <a:srgbClr val="FFFFFF"/>
                </a:highlight>
              </a:rPr>
              <a:t>"</a:t>
            </a:r>
            <a:r>
              <a:rPr lang="fr-FR" sz="1800" dirty="0" err="1">
                <a:solidFill>
                  <a:srgbClr val="8000FF"/>
                </a:solidFill>
                <a:highlight>
                  <a:srgbClr val="FFFFFF"/>
                </a:highlight>
              </a:rPr>
              <a:t>william</a:t>
            </a:r>
            <a:r>
              <a:rPr lang="fr-FR" sz="1800" dirty="0">
                <a:solidFill>
                  <a:srgbClr val="8000FF"/>
                </a:solidFill>
                <a:highlight>
                  <a:srgbClr val="FFFFFF"/>
                </a:highlight>
              </a:rPr>
              <a:t> </a:t>
            </a:r>
            <a:r>
              <a:rPr lang="fr-FR" sz="1800" dirty="0" err="1">
                <a:solidFill>
                  <a:srgbClr val="8000FF"/>
                </a:solidFill>
                <a:highlight>
                  <a:srgbClr val="FFFFFF"/>
                </a:highlight>
              </a:rPr>
              <a:t>pitt</a:t>
            </a:r>
            <a:r>
              <a:rPr lang="fr-FR" sz="1800" dirty="0">
                <a:solidFill>
                  <a:srgbClr val="8000FF"/>
                </a:solidFill>
                <a:highlight>
                  <a:srgbClr val="FFFFFF"/>
                </a:highlight>
              </a:rPr>
              <a:t>, comte de </a:t>
            </a:r>
            <a:r>
              <a:rPr lang="fr-FR" sz="1800" dirty="0" err="1">
                <a:solidFill>
                  <a:srgbClr val="8000FF"/>
                </a:solidFill>
                <a:highlight>
                  <a:srgbClr val="FFFFFF"/>
                </a:highlight>
              </a:rPr>
              <a:t>chatham</a:t>
            </a:r>
            <a:r>
              <a:rPr lang="fr-FR" sz="1800" dirty="0">
                <a:solidFill>
                  <a:srgbClr val="8000FF"/>
                </a:solidFill>
                <a:highlight>
                  <a:srgbClr val="FFFFFF"/>
                </a:highlight>
              </a:rPr>
              <a:t>"</a:t>
            </a:r>
            <a:r>
              <a:rPr lang="fr-FR" sz="1800" dirty="0">
                <a:solidFill>
                  <a:srgbClr val="000000"/>
                </a:solidFill>
                <a:highlight>
                  <a:srgbClr val="FFFFFF"/>
                </a:highlight>
              </a:rPr>
              <a:t>: [</a:t>
            </a:r>
          </a:p>
          <a:p>
            <a:r>
              <a:rPr lang="en-US" sz="1800" dirty="0">
                <a:solidFill>
                  <a:srgbClr val="000000"/>
                </a:solidFill>
                <a:highlight>
                  <a:srgbClr val="FFFFFF"/>
                </a:highlight>
              </a:rPr>
              <a:t>        </a:t>
            </a:r>
            <a:r>
              <a:rPr lang="en-US" sz="1800" dirty="0">
                <a:solidFill>
                  <a:srgbClr val="800000"/>
                </a:solidFill>
                <a:highlight>
                  <a:srgbClr val="FFFFFF"/>
                </a:highlight>
              </a:rPr>
              <a:t>"</a:t>
            </a:r>
            <a:r>
              <a:rPr lang="en-US" sz="1800" dirty="0" err="1">
                <a:solidFill>
                  <a:srgbClr val="800000"/>
                </a:solidFill>
                <a:highlight>
                  <a:srgbClr val="FFFFFF"/>
                </a:highlight>
              </a:rPr>
              <a:t>comte</a:t>
            </a:r>
            <a:r>
              <a:rPr lang="en-US" sz="1800" dirty="0">
                <a:solidFill>
                  <a:srgbClr val="800000"/>
                </a:solidFill>
                <a:highlight>
                  <a:srgbClr val="FFFFFF"/>
                </a:highlight>
              </a:rPr>
              <a:t> de </a:t>
            </a:r>
            <a:r>
              <a:rPr lang="en-US" sz="1800" dirty="0" err="1">
                <a:solidFill>
                  <a:srgbClr val="800000"/>
                </a:solidFill>
                <a:highlight>
                  <a:srgbClr val="FFFFFF"/>
                </a:highlight>
              </a:rPr>
              <a:t>chatham</a:t>
            </a:r>
            <a:r>
              <a:rPr lang="en-US" sz="1800" dirty="0">
                <a:solidFill>
                  <a:srgbClr val="800000"/>
                </a:solidFill>
                <a:highlight>
                  <a:srgbClr val="FFFFFF"/>
                </a:highlight>
              </a:rPr>
              <a:t>"</a:t>
            </a:r>
            <a:r>
              <a:rPr lang="en-US" sz="1800" dirty="0">
                <a:solidFill>
                  <a:srgbClr val="000000"/>
                </a:solidFill>
                <a:highlight>
                  <a:srgbClr val="FFFFFF"/>
                </a:highlight>
              </a:rPr>
              <a:t>,</a:t>
            </a:r>
          </a:p>
          <a:p>
            <a:r>
              <a:rPr lang="en-US" sz="1800" dirty="0">
                <a:solidFill>
                  <a:srgbClr val="000000"/>
                </a:solidFill>
                <a:highlight>
                  <a:srgbClr val="FFFFFF"/>
                </a:highlight>
              </a:rPr>
              <a:t>        </a:t>
            </a:r>
            <a:r>
              <a:rPr lang="en-US" sz="1800" dirty="0">
                <a:solidFill>
                  <a:srgbClr val="800000"/>
                </a:solidFill>
                <a:highlight>
                  <a:srgbClr val="FFFFFF"/>
                </a:highlight>
              </a:rPr>
              <a:t>"</a:t>
            </a:r>
            <a:r>
              <a:rPr lang="en-US" sz="1800" dirty="0" err="1">
                <a:solidFill>
                  <a:srgbClr val="800000"/>
                </a:solidFill>
                <a:highlight>
                  <a:srgbClr val="FFFFFF"/>
                </a:highlight>
              </a:rPr>
              <a:t>william</a:t>
            </a:r>
            <a:r>
              <a:rPr lang="en-US" sz="1800" dirty="0">
                <a:solidFill>
                  <a:srgbClr val="800000"/>
                </a:solidFill>
                <a:highlight>
                  <a:srgbClr val="FFFFFF"/>
                </a:highlight>
              </a:rPr>
              <a:t> </a:t>
            </a:r>
            <a:r>
              <a:rPr lang="en-US" sz="1800" dirty="0" err="1">
                <a:solidFill>
                  <a:srgbClr val="800000"/>
                </a:solidFill>
                <a:highlight>
                  <a:srgbClr val="FFFFFF"/>
                </a:highlight>
              </a:rPr>
              <a:t>pitt</a:t>
            </a:r>
            <a:r>
              <a:rPr lang="en-US" sz="1800" dirty="0">
                <a:solidFill>
                  <a:srgbClr val="800000"/>
                </a:solidFill>
                <a:highlight>
                  <a:srgbClr val="FFFFFF"/>
                </a:highlight>
              </a:rPr>
              <a:t>"</a:t>
            </a:r>
            <a:r>
              <a:rPr lang="en-US" sz="1800" dirty="0">
                <a:solidFill>
                  <a:srgbClr val="000000"/>
                </a:solidFill>
                <a:highlight>
                  <a:srgbClr val="FFFFFF"/>
                </a:highlight>
              </a:rPr>
              <a:t>,</a:t>
            </a:r>
          </a:p>
          <a:p>
            <a:r>
              <a:rPr lang="fr-FR" sz="1800" dirty="0">
                <a:solidFill>
                  <a:srgbClr val="000000"/>
                </a:solidFill>
                <a:highlight>
                  <a:srgbClr val="FFFFFF"/>
                </a:highlight>
              </a:rPr>
              <a:t>        </a:t>
            </a:r>
            <a:r>
              <a:rPr lang="fr-FR" sz="1800" dirty="0">
                <a:solidFill>
                  <a:srgbClr val="800000"/>
                </a:solidFill>
                <a:highlight>
                  <a:srgbClr val="FFFFFF"/>
                </a:highlight>
              </a:rPr>
              <a:t>"</a:t>
            </a:r>
            <a:r>
              <a:rPr lang="fr-FR" sz="1800" dirty="0" err="1">
                <a:solidFill>
                  <a:srgbClr val="800000"/>
                </a:solidFill>
                <a:highlight>
                  <a:srgbClr val="FFFFFF"/>
                </a:highlight>
              </a:rPr>
              <a:t>william</a:t>
            </a:r>
            <a:r>
              <a:rPr lang="fr-FR" sz="1800" dirty="0">
                <a:solidFill>
                  <a:srgbClr val="800000"/>
                </a:solidFill>
                <a:highlight>
                  <a:srgbClr val="FFFFFF"/>
                </a:highlight>
              </a:rPr>
              <a:t> </a:t>
            </a:r>
            <a:r>
              <a:rPr lang="fr-FR" sz="1800" dirty="0" err="1">
                <a:solidFill>
                  <a:srgbClr val="800000"/>
                </a:solidFill>
                <a:highlight>
                  <a:srgbClr val="FFFFFF"/>
                </a:highlight>
              </a:rPr>
              <a:t>pitt</a:t>
            </a:r>
            <a:r>
              <a:rPr lang="fr-FR" sz="1800" dirty="0">
                <a:solidFill>
                  <a:srgbClr val="800000"/>
                </a:solidFill>
                <a:highlight>
                  <a:srgbClr val="FFFFFF"/>
                </a:highlight>
              </a:rPr>
              <a:t>, comte de </a:t>
            </a:r>
            <a:r>
              <a:rPr lang="fr-FR" sz="1800" dirty="0" err="1">
                <a:solidFill>
                  <a:srgbClr val="800000"/>
                </a:solidFill>
                <a:highlight>
                  <a:srgbClr val="FFFFFF"/>
                </a:highlight>
              </a:rPr>
              <a:t>chatham</a:t>
            </a:r>
            <a:r>
              <a:rPr lang="fr-FR" sz="1800" dirty="0">
                <a:solidFill>
                  <a:srgbClr val="800000"/>
                </a:solidFill>
                <a:highlight>
                  <a:srgbClr val="FFFFFF"/>
                </a:highlight>
              </a:rPr>
              <a:t>"</a:t>
            </a:r>
            <a:endParaRPr lang="fr-FR" sz="1800" dirty="0">
              <a:solidFill>
                <a:srgbClr val="000000"/>
              </a:solidFill>
              <a:highlight>
                <a:srgbClr val="FFFFFF"/>
              </a:highlight>
            </a:endParaRPr>
          </a:p>
          <a:p>
            <a:r>
              <a:rPr lang="en-US" sz="1800" dirty="0">
                <a:solidFill>
                  <a:srgbClr val="000000"/>
                </a:solidFill>
                <a:highlight>
                  <a:srgbClr val="FFFFFF"/>
                </a:highlight>
              </a:rPr>
              <a:t>    ],</a:t>
            </a:r>
          </a:p>
          <a:p>
            <a:r>
              <a:rPr lang="en-US" sz="1800" dirty="0">
                <a:solidFill>
                  <a:srgbClr val="8000FF"/>
                </a:solidFill>
                <a:highlight>
                  <a:srgbClr val="FFFFFF"/>
                </a:highlight>
              </a:rPr>
              <a:t>"</a:t>
            </a:r>
            <a:r>
              <a:rPr lang="en-US" sz="1800" dirty="0" err="1">
                <a:solidFill>
                  <a:srgbClr val="8000FF"/>
                </a:solidFill>
                <a:highlight>
                  <a:srgbClr val="FFFFFF"/>
                </a:highlight>
              </a:rPr>
              <a:t>william</a:t>
            </a:r>
            <a:r>
              <a:rPr lang="en-US" sz="1800" dirty="0">
                <a:solidFill>
                  <a:srgbClr val="8000FF"/>
                </a:solidFill>
                <a:highlight>
                  <a:srgbClr val="FFFFFF"/>
                </a:highlight>
              </a:rPr>
              <a:t> </a:t>
            </a:r>
            <a:r>
              <a:rPr lang="en-US" sz="1800" dirty="0" err="1">
                <a:solidFill>
                  <a:srgbClr val="8000FF"/>
                </a:solidFill>
                <a:highlight>
                  <a:srgbClr val="FFFFFF"/>
                </a:highlight>
              </a:rPr>
              <a:t>pitt</a:t>
            </a:r>
            <a:r>
              <a:rPr lang="en-US" sz="1800" dirty="0">
                <a:solidFill>
                  <a:srgbClr val="8000FF"/>
                </a:solidFill>
                <a:highlight>
                  <a:srgbClr val="FFFFFF"/>
                </a:highlight>
              </a:rPr>
              <a:t>"</a:t>
            </a:r>
            <a:r>
              <a:rPr lang="en-US" sz="1800" dirty="0">
                <a:solidFill>
                  <a:srgbClr val="000000"/>
                </a:solidFill>
                <a:highlight>
                  <a:srgbClr val="FFFFFF"/>
                </a:highlight>
              </a:rPr>
              <a:t>: [</a:t>
            </a:r>
          </a:p>
          <a:p>
            <a:r>
              <a:rPr lang="en-US" sz="1800" dirty="0">
                <a:solidFill>
                  <a:srgbClr val="000000"/>
                </a:solidFill>
                <a:highlight>
                  <a:srgbClr val="FFFFFF"/>
                </a:highlight>
              </a:rPr>
              <a:t>        </a:t>
            </a:r>
            <a:r>
              <a:rPr lang="en-US" sz="1800" dirty="0">
                <a:solidFill>
                  <a:srgbClr val="800000"/>
                </a:solidFill>
                <a:highlight>
                  <a:srgbClr val="FFFFFF"/>
                </a:highlight>
              </a:rPr>
              <a:t>"</a:t>
            </a:r>
            <a:r>
              <a:rPr lang="en-US" sz="1800" dirty="0" err="1">
                <a:solidFill>
                  <a:srgbClr val="800000"/>
                </a:solidFill>
                <a:highlight>
                  <a:srgbClr val="FFFFFF"/>
                </a:highlight>
              </a:rPr>
              <a:t>william</a:t>
            </a:r>
            <a:r>
              <a:rPr lang="en-US" sz="1800" dirty="0">
                <a:solidFill>
                  <a:srgbClr val="800000"/>
                </a:solidFill>
                <a:highlight>
                  <a:srgbClr val="FFFFFF"/>
                </a:highlight>
              </a:rPr>
              <a:t> </a:t>
            </a:r>
            <a:r>
              <a:rPr lang="en-US" sz="1800" dirty="0" err="1">
                <a:solidFill>
                  <a:srgbClr val="800000"/>
                </a:solidFill>
                <a:highlight>
                  <a:srgbClr val="FFFFFF"/>
                </a:highlight>
              </a:rPr>
              <a:t>pitt</a:t>
            </a:r>
            <a:r>
              <a:rPr lang="en-US" sz="1800" dirty="0">
                <a:solidFill>
                  <a:srgbClr val="800000"/>
                </a:solidFill>
                <a:highlight>
                  <a:srgbClr val="FFFFFF"/>
                </a:highlight>
              </a:rPr>
              <a:t>"</a:t>
            </a:r>
            <a:endParaRPr lang="en-US" sz="1800" dirty="0">
              <a:solidFill>
                <a:srgbClr val="000000"/>
              </a:solidFill>
              <a:highlight>
                <a:srgbClr val="FFFFFF"/>
              </a:highlight>
            </a:endParaRPr>
          </a:p>
          <a:p>
            <a:r>
              <a:rPr lang="en-US" sz="1800" dirty="0">
                <a:solidFill>
                  <a:srgbClr val="000000"/>
                </a:solidFill>
                <a:highlight>
                  <a:srgbClr val="FFFFFF"/>
                </a:highlight>
              </a:rPr>
              <a:t>    ]</a:t>
            </a:r>
            <a:endParaRPr lang="en-US" dirty="0"/>
          </a:p>
        </p:txBody>
      </p:sp>
      <p:graphicFrame>
        <p:nvGraphicFramePr>
          <p:cNvPr id="10" name="Table 9">
            <a:extLst>
              <a:ext uri="{FF2B5EF4-FFF2-40B4-BE49-F238E27FC236}">
                <a16:creationId xmlns:a16="http://schemas.microsoft.com/office/drawing/2014/main" id="{F8AC1DA1-1575-4EB7-9296-F13B2C20DA53}"/>
              </a:ext>
            </a:extLst>
          </p:cNvPr>
          <p:cNvGraphicFramePr>
            <a:graphicFrameLocks noGrp="1"/>
          </p:cNvGraphicFramePr>
          <p:nvPr>
            <p:extLst>
              <p:ext uri="{D42A27DB-BD31-4B8C-83A1-F6EECF244321}">
                <p14:modId xmlns:p14="http://schemas.microsoft.com/office/powerpoint/2010/main" val="2788273643"/>
              </p:ext>
            </p:extLst>
          </p:nvPr>
        </p:nvGraphicFramePr>
        <p:xfrm>
          <a:off x="1563066" y="2288621"/>
          <a:ext cx="9065868" cy="991292"/>
        </p:xfrm>
        <a:graphic>
          <a:graphicData uri="http://schemas.openxmlformats.org/drawingml/2006/table">
            <a:tbl>
              <a:tblPr>
                <a:tableStyleId>{5C22544A-7EE6-4342-B048-85BDC9FD1C3A}</a:tableStyleId>
              </a:tblPr>
              <a:tblGrid>
                <a:gridCol w="3135662">
                  <a:extLst>
                    <a:ext uri="{9D8B030D-6E8A-4147-A177-3AD203B41FA5}">
                      <a16:colId xmlns:a16="http://schemas.microsoft.com/office/drawing/2014/main" val="541919293"/>
                    </a:ext>
                  </a:extLst>
                </a:gridCol>
                <a:gridCol w="2794544">
                  <a:extLst>
                    <a:ext uri="{9D8B030D-6E8A-4147-A177-3AD203B41FA5}">
                      <a16:colId xmlns:a16="http://schemas.microsoft.com/office/drawing/2014/main" val="3520703257"/>
                    </a:ext>
                  </a:extLst>
                </a:gridCol>
                <a:gridCol w="3135662">
                  <a:extLst>
                    <a:ext uri="{9D8B030D-6E8A-4147-A177-3AD203B41FA5}">
                      <a16:colId xmlns:a16="http://schemas.microsoft.com/office/drawing/2014/main" val="810442880"/>
                    </a:ext>
                  </a:extLst>
                </a:gridCol>
              </a:tblGrid>
              <a:tr h="247823">
                <a:tc>
                  <a:txBody>
                    <a:bodyPr/>
                    <a:lstStyle/>
                    <a:p>
                      <a:pPr algn="l" fontAlgn="b"/>
                      <a:r>
                        <a:rPr lang="en-US" sz="1100" u="none" strike="noStrike" dirty="0" err="1">
                          <a:effectLst/>
                        </a:rPr>
                        <a:t>comte</a:t>
                      </a:r>
                      <a:r>
                        <a:rPr lang="en-US" sz="1100" u="none" strike="noStrike" dirty="0">
                          <a:effectLst/>
                        </a:rPr>
                        <a:t> de Chatham</a:t>
                      </a:r>
                      <a:endParaRPr lang="en-US"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fr-FR" sz="1100" u="none" strike="noStrike" dirty="0">
                          <a:effectLst/>
                        </a:rPr>
                        <a:t>William Pitt\, comte de Chatham</a:t>
                      </a:r>
                      <a:endParaRPr lang="fr-FR" sz="1100" b="0" i="0" u="none" strike="noStrike" dirty="0">
                        <a:solidFill>
                          <a:srgbClr val="000000"/>
                        </a:solidFill>
                        <a:effectLst/>
                        <a:latin typeface="Calibri" panose="020F0502020204030204" pitchFamily="34" charset="0"/>
                      </a:endParaRPr>
                    </a:p>
                  </a:txBody>
                  <a:tcPr marL="7620" marR="7620" marT="7620" marB="0" anchor="b"/>
                </a:tc>
                <a:tc>
                  <a:txBody>
                    <a:bodyPr/>
                    <a:lstStyle/>
                    <a:p>
                      <a:pPr algn="l" fontAlgn="b"/>
                      <a:r>
                        <a:rPr lang="en-US" sz="1100" u="none" strike="noStrike">
                          <a:effectLst/>
                        </a:rPr>
                        <a:t>N+PR+DetZ+Anthroponyme+Individuel+Celebrite:ms</a:t>
                      </a:r>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071034302"/>
                  </a:ext>
                </a:extLst>
              </a:tr>
              <a:tr h="247823">
                <a:tc>
                  <a:txBody>
                    <a:bodyPr/>
                    <a:lstStyle/>
                    <a:p>
                      <a:pPr algn="l" fontAlgn="b"/>
                      <a:r>
                        <a:rPr lang="en-US" sz="1100" u="none" strike="noStrike">
                          <a:effectLst/>
                        </a:rPr>
                        <a:t>William Pitt</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u="none" strike="noStrike">
                          <a:effectLst/>
                        </a:rPr>
                        <a:t>N+PR+DetZ+Anthroponyme+Individuel+Celebrite:ms</a:t>
                      </a:r>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3455178636"/>
                  </a:ext>
                </a:extLst>
              </a:tr>
              <a:tr h="247823">
                <a:tc>
                  <a:txBody>
                    <a:bodyPr/>
                    <a:lstStyle/>
                    <a:p>
                      <a:pPr algn="l" fontAlgn="b"/>
                      <a:r>
                        <a:rPr lang="en-US" sz="1100" u="none" strike="noStrike">
                          <a:effectLst/>
                        </a:rPr>
                        <a:t>William Pitt</a:t>
                      </a:r>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fr-FR" sz="1100" u="none" strike="noStrike">
                          <a:effectLst/>
                        </a:rPr>
                        <a:t>William Pitt\, comte de Chatham</a:t>
                      </a:r>
                      <a:endParaRPr lang="fr-FR"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u="none" strike="noStrike">
                          <a:effectLst/>
                        </a:rPr>
                        <a:t>N+PR+DetZ+Anthroponyme+Individuel+Celebrite:ms</a:t>
                      </a:r>
                      <a:endParaRPr lang="en-US" sz="1100" b="0" i="0" u="none" strike="noStrike">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74544876"/>
                  </a:ext>
                </a:extLst>
              </a:tr>
              <a:tr h="247823">
                <a:tc>
                  <a:txBody>
                    <a:bodyPr/>
                    <a:lstStyle/>
                    <a:p>
                      <a:pPr algn="l" fontAlgn="b"/>
                      <a:r>
                        <a:rPr lang="fr-FR" sz="1100" u="none" strike="noStrike">
                          <a:effectLst/>
                        </a:rPr>
                        <a:t>William Pitt\, comte de Chatham</a:t>
                      </a:r>
                      <a:endParaRPr lang="fr-FR"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endParaRPr lang="en-US" sz="1100" b="0" i="0" u="none" strike="noStrike">
                        <a:solidFill>
                          <a:srgbClr val="000000"/>
                        </a:solidFill>
                        <a:effectLst/>
                        <a:latin typeface="Calibri" panose="020F0502020204030204" pitchFamily="34" charset="0"/>
                      </a:endParaRPr>
                    </a:p>
                  </a:txBody>
                  <a:tcPr marL="7620" marR="7620" marT="7620" marB="0" anchor="b"/>
                </a:tc>
                <a:tc>
                  <a:txBody>
                    <a:bodyPr/>
                    <a:lstStyle/>
                    <a:p>
                      <a:pPr algn="l" fontAlgn="b"/>
                      <a:r>
                        <a:rPr lang="en-US" sz="1100" u="none" strike="noStrike" dirty="0" err="1">
                          <a:effectLst/>
                        </a:rPr>
                        <a:t>N+PR+DetZ+Anthroponyme+Individuel+Celebrite:ms</a:t>
                      </a:r>
                      <a:endParaRPr lang="en-US" sz="1100" b="0" i="0" u="none" strike="noStrike" dirty="0">
                        <a:solidFill>
                          <a:srgbClr val="000000"/>
                        </a:solidFill>
                        <a:effectLst/>
                        <a:latin typeface="Calibri" panose="020F0502020204030204" pitchFamily="34" charset="0"/>
                      </a:endParaRPr>
                    </a:p>
                  </a:txBody>
                  <a:tcPr marL="7620" marR="7620" marT="7620" marB="0" anchor="b"/>
                </a:tc>
                <a:extLst>
                  <a:ext uri="{0D108BD9-81ED-4DB2-BD59-A6C34878D82A}">
                    <a16:rowId xmlns:a16="http://schemas.microsoft.com/office/drawing/2014/main" val="674601297"/>
                  </a:ext>
                </a:extLst>
              </a:tr>
            </a:tbl>
          </a:graphicData>
        </a:graphic>
      </p:graphicFrame>
    </p:spTree>
    <p:extLst>
      <p:ext uri="{BB962C8B-B14F-4D97-AF65-F5344CB8AC3E}">
        <p14:creationId xmlns:p14="http://schemas.microsoft.com/office/powerpoint/2010/main" val="27875907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77B4F-812B-4A7B-894F-B228CEB867FF}"/>
              </a:ext>
            </a:extLst>
          </p:cNvPr>
          <p:cNvSpPr>
            <a:spLocks noGrp="1"/>
          </p:cNvSpPr>
          <p:nvPr>
            <p:ph type="title"/>
          </p:nvPr>
        </p:nvSpPr>
        <p:spPr/>
        <p:txBody>
          <a:bodyPr/>
          <a:lstStyle/>
          <a:p>
            <a:r>
              <a:rPr lang="en-US" dirty="0"/>
              <a:t>List of dictionary words</a:t>
            </a:r>
          </a:p>
        </p:txBody>
      </p:sp>
      <p:sp>
        <p:nvSpPr>
          <p:cNvPr id="8" name="Content Placeholder 7">
            <a:extLst>
              <a:ext uri="{FF2B5EF4-FFF2-40B4-BE49-F238E27FC236}">
                <a16:creationId xmlns:a16="http://schemas.microsoft.com/office/drawing/2014/main" id="{DF77C97F-16D4-4990-8D6F-5B014B415723}"/>
              </a:ext>
            </a:extLst>
          </p:cNvPr>
          <p:cNvSpPr>
            <a:spLocks noGrp="1"/>
          </p:cNvSpPr>
          <p:nvPr>
            <p:ph idx="1"/>
          </p:nvPr>
        </p:nvSpPr>
        <p:spPr/>
        <p:txBody>
          <a:bodyPr>
            <a:normAutofit/>
          </a:bodyPr>
          <a:lstStyle/>
          <a:p>
            <a:r>
              <a:rPr lang="en-US" dirty="0"/>
              <a:t>As seen in above dictionary and other entries, the dictionary does not only contain words but short sentences separated by space, hyphen and it also contains apostrophe to join the complementary pronoun.</a:t>
            </a:r>
          </a:p>
          <a:p>
            <a:pPr lvl="1"/>
            <a:r>
              <a:rPr lang="en-US" dirty="0"/>
              <a:t>complementary pronoun are l, d, s, n, m.</a:t>
            </a:r>
          </a:p>
        </p:txBody>
      </p:sp>
    </p:spTree>
    <p:extLst>
      <p:ext uri="{BB962C8B-B14F-4D97-AF65-F5344CB8AC3E}">
        <p14:creationId xmlns:p14="http://schemas.microsoft.com/office/powerpoint/2010/main" val="317502906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77B4F-812B-4A7B-894F-B228CEB867FF}"/>
              </a:ext>
            </a:extLst>
          </p:cNvPr>
          <p:cNvSpPr>
            <a:spLocks noGrp="1"/>
          </p:cNvSpPr>
          <p:nvPr>
            <p:ph type="title"/>
          </p:nvPr>
        </p:nvSpPr>
        <p:spPr/>
        <p:txBody>
          <a:bodyPr/>
          <a:lstStyle/>
          <a:p>
            <a:r>
              <a:rPr lang="en-US" dirty="0"/>
              <a:t>List of dictionary words – split at space and hyphen</a:t>
            </a:r>
          </a:p>
        </p:txBody>
      </p:sp>
      <p:sp>
        <p:nvSpPr>
          <p:cNvPr id="8" name="Content Placeholder 7">
            <a:extLst>
              <a:ext uri="{FF2B5EF4-FFF2-40B4-BE49-F238E27FC236}">
                <a16:creationId xmlns:a16="http://schemas.microsoft.com/office/drawing/2014/main" id="{DF77C97F-16D4-4990-8D6F-5B014B415723}"/>
              </a:ext>
            </a:extLst>
          </p:cNvPr>
          <p:cNvSpPr>
            <a:spLocks noGrp="1"/>
          </p:cNvSpPr>
          <p:nvPr>
            <p:ph sz="half" idx="1"/>
          </p:nvPr>
        </p:nvSpPr>
        <p:spPr/>
        <p:txBody>
          <a:bodyPr>
            <a:normAutofit/>
          </a:bodyPr>
          <a:lstStyle/>
          <a:p>
            <a:r>
              <a:rPr lang="en-US" dirty="0" err="1"/>
              <a:t>a.p.</a:t>
            </a:r>
            <a:r>
              <a:rPr lang="en-US" dirty="0"/>
              <a:t> </a:t>
            </a:r>
            <a:r>
              <a:rPr lang="en-US" dirty="0" err="1"/>
              <a:t>moller-maersk</a:t>
            </a:r>
            <a:endParaRPr lang="en-US" dirty="0"/>
          </a:p>
          <a:p>
            <a:r>
              <a:rPr lang="en-US" dirty="0" err="1"/>
              <a:t>chien</a:t>
            </a:r>
            <a:r>
              <a:rPr lang="en-US" dirty="0"/>
              <a:t> de </a:t>
            </a:r>
            <a:r>
              <a:rPr lang="en-US" dirty="0" err="1"/>
              <a:t>mer</a:t>
            </a:r>
            <a:endParaRPr lang="en-US" dirty="0"/>
          </a:p>
          <a:p>
            <a:r>
              <a:rPr lang="en-US" dirty="0"/>
              <a:t>clin </a:t>
            </a:r>
            <a:r>
              <a:rPr lang="en-US" dirty="0" err="1"/>
              <a:t>d’œil</a:t>
            </a:r>
            <a:endParaRPr lang="en-US" dirty="0"/>
          </a:p>
          <a:p>
            <a:r>
              <a:rPr lang="en-US" dirty="0" err="1"/>
              <a:t>aire</a:t>
            </a:r>
            <a:r>
              <a:rPr lang="en-US" dirty="0"/>
              <a:t>-sur-</a:t>
            </a:r>
            <a:r>
              <a:rPr lang="en-US" dirty="0" err="1"/>
              <a:t>l’adour</a:t>
            </a:r>
            <a:endParaRPr lang="en-US" dirty="0"/>
          </a:p>
          <a:p>
            <a:r>
              <a:rPr lang="en-US" dirty="0"/>
              <a:t>lac </a:t>
            </a:r>
            <a:r>
              <a:rPr lang="en-US" dirty="0" err="1"/>
              <a:t>bol'soe</a:t>
            </a:r>
            <a:r>
              <a:rPr lang="en-US" dirty="0"/>
              <a:t> </a:t>
            </a:r>
            <a:r>
              <a:rPr lang="en-US" dirty="0" err="1"/>
              <a:t>eravno</a:t>
            </a:r>
            <a:endParaRPr lang="en-US" dirty="0"/>
          </a:p>
          <a:p>
            <a:r>
              <a:rPr lang="en-US" dirty="0" err="1"/>
              <a:t>macdonald's</a:t>
            </a:r>
            <a:r>
              <a:rPr lang="en-US" dirty="0"/>
              <a:t> corporation</a:t>
            </a:r>
          </a:p>
          <a:p>
            <a:r>
              <a:rPr lang="en-US" dirty="0"/>
              <a:t>gentleman's agreements</a:t>
            </a:r>
          </a:p>
          <a:p>
            <a:r>
              <a:rPr lang="en-US" dirty="0" err="1"/>
              <a:t>sant'andréa</a:t>
            </a:r>
            <a:r>
              <a:rPr lang="en-US" dirty="0"/>
              <a:t>-di-</a:t>
            </a:r>
            <a:r>
              <a:rPr lang="en-US" dirty="0" err="1"/>
              <a:t>bozio</a:t>
            </a:r>
            <a:endParaRPr lang="en-US" dirty="0"/>
          </a:p>
        </p:txBody>
      </p:sp>
      <p:sp>
        <p:nvSpPr>
          <p:cNvPr id="6" name="Content Placeholder 5">
            <a:extLst>
              <a:ext uri="{FF2B5EF4-FFF2-40B4-BE49-F238E27FC236}">
                <a16:creationId xmlns:a16="http://schemas.microsoft.com/office/drawing/2014/main" id="{0EEA3015-CEE3-450D-9A43-9CEF8DFF8AA7}"/>
              </a:ext>
            </a:extLst>
          </p:cNvPr>
          <p:cNvSpPr>
            <a:spLocks noGrp="1"/>
          </p:cNvSpPr>
          <p:nvPr>
            <p:ph sz="half" idx="2"/>
          </p:nvPr>
        </p:nvSpPr>
        <p:spPr/>
        <p:txBody>
          <a:bodyPr/>
          <a:lstStyle/>
          <a:p>
            <a:r>
              <a:rPr lang="en-US" dirty="0"/>
              <a:t>[</a:t>
            </a:r>
            <a:r>
              <a:rPr lang="en-US" dirty="0" err="1"/>
              <a:t>a.p.</a:t>
            </a:r>
            <a:r>
              <a:rPr lang="en-US" dirty="0"/>
              <a:t>, </a:t>
            </a:r>
            <a:r>
              <a:rPr lang="en-US" dirty="0" err="1"/>
              <a:t>moller</a:t>
            </a:r>
            <a:r>
              <a:rPr lang="en-US" dirty="0"/>
              <a:t>, </a:t>
            </a:r>
            <a:r>
              <a:rPr lang="en-US" dirty="0" err="1"/>
              <a:t>maersk</a:t>
            </a:r>
            <a:r>
              <a:rPr lang="en-US" dirty="0"/>
              <a:t>]</a:t>
            </a:r>
          </a:p>
          <a:p>
            <a:r>
              <a:rPr lang="en-US" dirty="0"/>
              <a:t>[</a:t>
            </a:r>
            <a:r>
              <a:rPr lang="en-US" dirty="0" err="1"/>
              <a:t>chien</a:t>
            </a:r>
            <a:r>
              <a:rPr lang="en-US" dirty="0"/>
              <a:t>, de, </a:t>
            </a:r>
            <a:r>
              <a:rPr lang="en-US" dirty="0" err="1"/>
              <a:t>mer</a:t>
            </a:r>
            <a:r>
              <a:rPr lang="en-US" dirty="0"/>
              <a:t>]</a:t>
            </a:r>
          </a:p>
          <a:p>
            <a:r>
              <a:rPr lang="en-US" dirty="0"/>
              <a:t>[clin, </a:t>
            </a:r>
            <a:r>
              <a:rPr lang="en-US" dirty="0" err="1"/>
              <a:t>d’œil</a:t>
            </a:r>
            <a:r>
              <a:rPr lang="en-US" dirty="0"/>
              <a:t>]</a:t>
            </a:r>
          </a:p>
          <a:p>
            <a:r>
              <a:rPr lang="en-US" dirty="0"/>
              <a:t>[</a:t>
            </a:r>
            <a:r>
              <a:rPr lang="en-US" dirty="0" err="1"/>
              <a:t>aire</a:t>
            </a:r>
            <a:r>
              <a:rPr lang="en-US" dirty="0"/>
              <a:t>, sur, </a:t>
            </a:r>
            <a:r>
              <a:rPr lang="en-US" dirty="0" err="1"/>
              <a:t>l’adour</a:t>
            </a:r>
            <a:r>
              <a:rPr lang="en-US" dirty="0"/>
              <a:t>]</a:t>
            </a:r>
          </a:p>
          <a:p>
            <a:r>
              <a:rPr lang="en-US" dirty="0"/>
              <a:t>[lac, </a:t>
            </a:r>
            <a:r>
              <a:rPr lang="en-US" dirty="0" err="1"/>
              <a:t>bol’soe</a:t>
            </a:r>
            <a:r>
              <a:rPr lang="en-US" dirty="0"/>
              <a:t>, </a:t>
            </a:r>
            <a:r>
              <a:rPr lang="en-US" dirty="0" err="1"/>
              <a:t>eravno</a:t>
            </a:r>
            <a:r>
              <a:rPr lang="en-US" dirty="0"/>
              <a:t>]</a:t>
            </a:r>
          </a:p>
          <a:p>
            <a:r>
              <a:rPr lang="en-US" dirty="0"/>
              <a:t>[</a:t>
            </a:r>
            <a:r>
              <a:rPr lang="en-US" dirty="0" err="1"/>
              <a:t>macdonald’s</a:t>
            </a:r>
            <a:r>
              <a:rPr lang="en-US" dirty="0"/>
              <a:t>, corporation]</a:t>
            </a:r>
          </a:p>
          <a:p>
            <a:r>
              <a:rPr lang="en-US" dirty="0"/>
              <a:t>[gentleman’s, agreements]</a:t>
            </a:r>
          </a:p>
          <a:p>
            <a:r>
              <a:rPr lang="en-US" dirty="0"/>
              <a:t>[</a:t>
            </a:r>
            <a:r>
              <a:rPr lang="en-US" dirty="0" err="1"/>
              <a:t>sant’andréa</a:t>
            </a:r>
            <a:r>
              <a:rPr lang="en-US" dirty="0"/>
              <a:t>, di, </a:t>
            </a:r>
            <a:r>
              <a:rPr lang="en-US" dirty="0" err="1"/>
              <a:t>bozio</a:t>
            </a:r>
            <a:r>
              <a:rPr lang="en-US" dirty="0"/>
              <a:t>]</a:t>
            </a:r>
          </a:p>
        </p:txBody>
      </p:sp>
    </p:spTree>
    <p:extLst>
      <p:ext uri="{BB962C8B-B14F-4D97-AF65-F5344CB8AC3E}">
        <p14:creationId xmlns:p14="http://schemas.microsoft.com/office/powerpoint/2010/main" val="41609031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9" presetClass="emph" presetSubtype="0" nodeType="clickEffect">
                                  <p:stCondLst>
                                    <p:cond delay="0"/>
                                  </p:stCondLst>
                                  <p:childTnLst>
                                    <p:set>
                                      <p:cBhvr>
                                        <p:cTn id="20" dur="indefinite"/>
                                        <p:tgtEl>
                                          <p:spTgt spid="6">
                                            <p:txEl>
                                              <p:pRg st="0" end="0"/>
                                            </p:txEl>
                                          </p:spTgt>
                                        </p:tgtEl>
                                        <p:attrNameLst>
                                          <p:attrName>style.opacity</p:attrName>
                                        </p:attrNameLst>
                                      </p:cBhvr>
                                      <p:to>
                                        <p:strVal val="0.5"/>
                                      </p:to>
                                    </p:set>
                                    <p:animEffect filter="image" prLst="opacity: 0.5">
                                      <p:cBhvr rctx="IE">
                                        <p:cTn id="21" dur="indefinite"/>
                                        <p:tgtEl>
                                          <p:spTgt spid="6">
                                            <p:txEl>
                                              <p:pRg st="0" end="0"/>
                                            </p:txEl>
                                          </p:spTgt>
                                        </p:tgtEl>
                                      </p:cBhvr>
                                    </p:animEffect>
                                  </p:childTnLst>
                                </p:cTn>
                              </p:par>
                              <p:par>
                                <p:cTn id="22" presetID="9" presetClass="emph" presetSubtype="0" nodeType="withEffect">
                                  <p:stCondLst>
                                    <p:cond delay="0"/>
                                  </p:stCondLst>
                                  <p:childTnLst>
                                    <p:set>
                                      <p:cBhvr>
                                        <p:cTn id="23" dur="indefinite"/>
                                        <p:tgtEl>
                                          <p:spTgt spid="6">
                                            <p:txEl>
                                              <p:pRg st="1" end="1"/>
                                            </p:txEl>
                                          </p:spTgt>
                                        </p:tgtEl>
                                        <p:attrNameLst>
                                          <p:attrName>style.opacity</p:attrName>
                                        </p:attrNameLst>
                                      </p:cBhvr>
                                      <p:to>
                                        <p:strVal val="0.5"/>
                                      </p:to>
                                    </p:set>
                                    <p:animEffect filter="image" prLst="opacity: 0.5">
                                      <p:cBhvr rctx="IE">
                                        <p:cTn id="24" dur="indefinite"/>
                                        <p:tgtEl>
                                          <p:spTgt spid="6">
                                            <p:txEl>
                                              <p:pRg st="1" end="1"/>
                                            </p:txEl>
                                          </p:spTgt>
                                        </p:tgtEl>
                                      </p:cBhvr>
                                    </p:animEffect>
                                  </p:childTnLst>
                                </p:cTn>
                              </p:par>
                              <p:par>
                                <p:cTn id="25" presetID="9" presetClass="emph" presetSubtype="0" nodeType="withEffect">
                                  <p:stCondLst>
                                    <p:cond delay="0"/>
                                  </p:stCondLst>
                                  <p:childTnLst>
                                    <p:set>
                                      <p:cBhvr>
                                        <p:cTn id="26" dur="indefinite"/>
                                        <p:tgtEl>
                                          <p:spTgt spid="6">
                                            <p:txEl>
                                              <p:pRg st="2" end="2"/>
                                            </p:txEl>
                                          </p:spTgt>
                                        </p:tgtEl>
                                        <p:attrNameLst>
                                          <p:attrName>style.opacity</p:attrName>
                                        </p:attrNameLst>
                                      </p:cBhvr>
                                      <p:to>
                                        <p:strVal val="0.5"/>
                                      </p:to>
                                    </p:set>
                                    <p:animEffect filter="image" prLst="opacity: 0.5">
                                      <p:cBhvr rctx="IE">
                                        <p:cTn id="27" dur="indefinite"/>
                                        <p:tgtEl>
                                          <p:spTgt spid="6">
                                            <p:txEl>
                                              <p:pRg st="2" end="2"/>
                                            </p:txEl>
                                          </p:spTgt>
                                        </p:tgtEl>
                                      </p:cBhvr>
                                    </p:animEffect>
                                  </p:childTnLst>
                                </p:cTn>
                              </p:par>
                              <p:par>
                                <p:cTn id="28" presetID="9" presetClass="emph" presetSubtype="0" nodeType="withEffect">
                                  <p:stCondLst>
                                    <p:cond delay="0"/>
                                  </p:stCondLst>
                                  <p:childTnLst>
                                    <p:set>
                                      <p:cBhvr>
                                        <p:cTn id="29" dur="indefinite"/>
                                        <p:tgtEl>
                                          <p:spTgt spid="8">
                                            <p:txEl>
                                              <p:pRg st="0" end="0"/>
                                            </p:txEl>
                                          </p:spTgt>
                                        </p:tgtEl>
                                        <p:attrNameLst>
                                          <p:attrName>style.opacity</p:attrName>
                                        </p:attrNameLst>
                                      </p:cBhvr>
                                      <p:to>
                                        <p:strVal val="0.5"/>
                                      </p:to>
                                    </p:set>
                                    <p:animEffect filter="image" prLst="opacity: 0.5">
                                      <p:cBhvr rctx="IE">
                                        <p:cTn id="30" dur="indefinite"/>
                                        <p:tgtEl>
                                          <p:spTgt spid="8">
                                            <p:txEl>
                                              <p:pRg st="0" end="0"/>
                                            </p:txEl>
                                          </p:spTgt>
                                        </p:tgtEl>
                                      </p:cBhvr>
                                    </p:animEffect>
                                  </p:childTnLst>
                                </p:cTn>
                              </p:par>
                              <p:par>
                                <p:cTn id="31" presetID="9" presetClass="emph" presetSubtype="0" nodeType="withEffect">
                                  <p:stCondLst>
                                    <p:cond delay="0"/>
                                  </p:stCondLst>
                                  <p:childTnLst>
                                    <p:set>
                                      <p:cBhvr>
                                        <p:cTn id="32" dur="indefinite"/>
                                        <p:tgtEl>
                                          <p:spTgt spid="8">
                                            <p:txEl>
                                              <p:pRg st="1" end="1"/>
                                            </p:txEl>
                                          </p:spTgt>
                                        </p:tgtEl>
                                        <p:attrNameLst>
                                          <p:attrName>style.opacity</p:attrName>
                                        </p:attrNameLst>
                                      </p:cBhvr>
                                      <p:to>
                                        <p:strVal val="0.5"/>
                                      </p:to>
                                    </p:set>
                                    <p:animEffect filter="image" prLst="opacity: 0.5">
                                      <p:cBhvr rctx="IE">
                                        <p:cTn id="33" dur="indefinite"/>
                                        <p:tgtEl>
                                          <p:spTgt spid="8">
                                            <p:txEl>
                                              <p:pRg st="1" end="1"/>
                                            </p:txEl>
                                          </p:spTgt>
                                        </p:tgtEl>
                                      </p:cBhvr>
                                    </p:animEffect>
                                  </p:childTnLst>
                                </p:cTn>
                              </p:par>
                              <p:par>
                                <p:cTn id="34" presetID="9" presetClass="emph" presetSubtype="0" nodeType="withEffect">
                                  <p:stCondLst>
                                    <p:cond delay="0"/>
                                  </p:stCondLst>
                                  <p:childTnLst>
                                    <p:set>
                                      <p:cBhvr>
                                        <p:cTn id="35" dur="indefinite"/>
                                        <p:tgtEl>
                                          <p:spTgt spid="8">
                                            <p:txEl>
                                              <p:pRg st="2" end="2"/>
                                            </p:txEl>
                                          </p:spTgt>
                                        </p:tgtEl>
                                        <p:attrNameLst>
                                          <p:attrName>style.opacity</p:attrName>
                                        </p:attrNameLst>
                                      </p:cBhvr>
                                      <p:to>
                                        <p:strVal val="0.5"/>
                                      </p:to>
                                    </p:set>
                                    <p:animEffect filter="image" prLst="opacity: 0.5">
                                      <p:cBhvr rctx="IE">
                                        <p:cTn id="36" dur="indefinite"/>
                                        <p:tgtEl>
                                          <p:spTgt spid="8">
                                            <p:txEl>
                                              <p:pRg st="2" end="2"/>
                                            </p:txEl>
                                          </p:spTgt>
                                        </p:tgtEl>
                                      </p:cBhvr>
                                    </p:animEffect>
                                  </p:childTnLst>
                                </p:cTn>
                              </p:par>
                              <p:par>
                                <p:cTn id="37" presetID="1" presetClass="entr" presetSubtype="0" fill="hold" nodeType="withEffect">
                                  <p:stCondLst>
                                    <p:cond delay="0"/>
                                  </p:stCondLst>
                                  <p:childTnLst>
                                    <p:set>
                                      <p:cBhvr>
                                        <p:cTn id="38" dur="1" fill="hold">
                                          <p:stCondLst>
                                            <p:cond delay="0"/>
                                          </p:stCondLst>
                                        </p:cTn>
                                        <p:tgtEl>
                                          <p:spTgt spid="8">
                                            <p:txEl>
                                              <p:pRg st="3" end="3"/>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9" presetClass="emph" presetSubtype="0" nodeType="clickEffect">
                                  <p:stCondLst>
                                    <p:cond delay="0"/>
                                  </p:stCondLst>
                                  <p:childTnLst>
                                    <p:set>
                                      <p:cBhvr>
                                        <p:cTn id="44" dur="indefinite"/>
                                        <p:tgtEl>
                                          <p:spTgt spid="8">
                                            <p:txEl>
                                              <p:pRg st="3" end="3"/>
                                            </p:txEl>
                                          </p:spTgt>
                                        </p:tgtEl>
                                        <p:attrNameLst>
                                          <p:attrName>style.opacity</p:attrName>
                                        </p:attrNameLst>
                                      </p:cBhvr>
                                      <p:to>
                                        <p:strVal val="0.5"/>
                                      </p:to>
                                    </p:set>
                                    <p:animEffect filter="image" prLst="opacity: 0.5">
                                      <p:cBhvr rctx="IE">
                                        <p:cTn id="45" dur="indefinite"/>
                                        <p:tgtEl>
                                          <p:spTgt spid="8">
                                            <p:txEl>
                                              <p:pRg st="3" end="3"/>
                                            </p:txEl>
                                          </p:spTgt>
                                        </p:tgtEl>
                                      </p:cBhvr>
                                    </p:animEffect>
                                  </p:childTnLst>
                                </p:cTn>
                              </p:par>
                              <p:par>
                                <p:cTn id="46" presetID="9" presetClass="emph" presetSubtype="0" nodeType="withEffect">
                                  <p:stCondLst>
                                    <p:cond delay="0"/>
                                  </p:stCondLst>
                                  <p:childTnLst>
                                    <p:set>
                                      <p:cBhvr>
                                        <p:cTn id="47" dur="indefinite"/>
                                        <p:tgtEl>
                                          <p:spTgt spid="6">
                                            <p:txEl>
                                              <p:pRg st="3" end="3"/>
                                            </p:txEl>
                                          </p:spTgt>
                                        </p:tgtEl>
                                        <p:attrNameLst>
                                          <p:attrName>style.opacity</p:attrName>
                                        </p:attrNameLst>
                                      </p:cBhvr>
                                      <p:to>
                                        <p:strVal val="0.5"/>
                                      </p:to>
                                    </p:set>
                                    <p:animEffect filter="image" prLst="opacity: 0.5">
                                      <p:cBhvr rctx="IE">
                                        <p:cTn id="48" dur="indefinite"/>
                                        <p:tgtEl>
                                          <p:spTgt spid="6">
                                            <p:txEl>
                                              <p:pRg st="3" end="3"/>
                                            </p:txEl>
                                          </p:spTgt>
                                        </p:tgtEl>
                                      </p:cBhvr>
                                    </p:animEffect>
                                  </p:childTnLst>
                                </p:cTn>
                              </p:par>
                              <p:par>
                                <p:cTn id="49" presetID="1" presetClass="entr" presetSubtype="0" fill="hold" nodeType="withEffect">
                                  <p:stCondLst>
                                    <p:cond delay="0"/>
                                  </p:stCondLst>
                                  <p:childTnLst>
                                    <p:set>
                                      <p:cBhvr>
                                        <p:cTn id="50" dur="1" fill="hold">
                                          <p:stCondLst>
                                            <p:cond delay="0"/>
                                          </p:stCondLst>
                                        </p:cTn>
                                        <p:tgtEl>
                                          <p:spTgt spid="8">
                                            <p:txEl>
                                              <p:pRg st="4" end="4"/>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8">
                                            <p:txEl>
                                              <p:pRg st="5" end="5"/>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8">
                                            <p:txEl>
                                              <p:pRg st="6" end="6"/>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6">
                                            <p:txEl>
                                              <p:pRg st="4" end="4"/>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6">
                                            <p:txEl>
                                              <p:pRg st="5" end="5"/>
                                            </p:txEl>
                                          </p:spTgt>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9" presetClass="emph" presetSubtype="0" nodeType="clickEffect">
                                  <p:stCondLst>
                                    <p:cond delay="0"/>
                                  </p:stCondLst>
                                  <p:childTnLst>
                                    <p:set>
                                      <p:cBhvr>
                                        <p:cTn id="64" dur="indefinite"/>
                                        <p:tgtEl>
                                          <p:spTgt spid="8">
                                            <p:txEl>
                                              <p:pRg st="4" end="4"/>
                                            </p:txEl>
                                          </p:spTgt>
                                        </p:tgtEl>
                                        <p:attrNameLst>
                                          <p:attrName>style.opacity</p:attrName>
                                        </p:attrNameLst>
                                      </p:cBhvr>
                                      <p:to>
                                        <p:strVal val="0.5"/>
                                      </p:to>
                                    </p:set>
                                    <p:animEffect filter="image" prLst="opacity: 0.5">
                                      <p:cBhvr rctx="IE">
                                        <p:cTn id="65" dur="indefinite"/>
                                        <p:tgtEl>
                                          <p:spTgt spid="8">
                                            <p:txEl>
                                              <p:pRg st="4" end="4"/>
                                            </p:txEl>
                                          </p:spTgt>
                                        </p:tgtEl>
                                      </p:cBhvr>
                                    </p:animEffect>
                                  </p:childTnLst>
                                </p:cTn>
                              </p:par>
                              <p:par>
                                <p:cTn id="66" presetID="9" presetClass="emph" presetSubtype="0" nodeType="withEffect">
                                  <p:stCondLst>
                                    <p:cond delay="0"/>
                                  </p:stCondLst>
                                  <p:childTnLst>
                                    <p:set>
                                      <p:cBhvr>
                                        <p:cTn id="67" dur="indefinite"/>
                                        <p:tgtEl>
                                          <p:spTgt spid="8">
                                            <p:txEl>
                                              <p:pRg st="5" end="5"/>
                                            </p:txEl>
                                          </p:spTgt>
                                        </p:tgtEl>
                                        <p:attrNameLst>
                                          <p:attrName>style.opacity</p:attrName>
                                        </p:attrNameLst>
                                      </p:cBhvr>
                                      <p:to>
                                        <p:strVal val="0.5"/>
                                      </p:to>
                                    </p:set>
                                    <p:animEffect filter="image" prLst="opacity: 0.5">
                                      <p:cBhvr rctx="IE">
                                        <p:cTn id="68" dur="indefinite"/>
                                        <p:tgtEl>
                                          <p:spTgt spid="8">
                                            <p:txEl>
                                              <p:pRg st="5" end="5"/>
                                            </p:txEl>
                                          </p:spTgt>
                                        </p:tgtEl>
                                      </p:cBhvr>
                                    </p:animEffect>
                                  </p:childTnLst>
                                </p:cTn>
                              </p:par>
                              <p:par>
                                <p:cTn id="69" presetID="9" presetClass="emph" presetSubtype="0" nodeType="withEffect">
                                  <p:stCondLst>
                                    <p:cond delay="0"/>
                                  </p:stCondLst>
                                  <p:childTnLst>
                                    <p:set>
                                      <p:cBhvr>
                                        <p:cTn id="70" dur="indefinite"/>
                                        <p:tgtEl>
                                          <p:spTgt spid="8">
                                            <p:txEl>
                                              <p:pRg st="6" end="6"/>
                                            </p:txEl>
                                          </p:spTgt>
                                        </p:tgtEl>
                                        <p:attrNameLst>
                                          <p:attrName>style.opacity</p:attrName>
                                        </p:attrNameLst>
                                      </p:cBhvr>
                                      <p:to>
                                        <p:strVal val="0.5"/>
                                      </p:to>
                                    </p:set>
                                    <p:animEffect filter="image" prLst="opacity: 0.5">
                                      <p:cBhvr rctx="IE">
                                        <p:cTn id="71" dur="indefinite"/>
                                        <p:tgtEl>
                                          <p:spTgt spid="8">
                                            <p:txEl>
                                              <p:pRg st="6" end="6"/>
                                            </p:txEl>
                                          </p:spTgt>
                                        </p:tgtEl>
                                      </p:cBhvr>
                                    </p:animEffect>
                                  </p:childTnLst>
                                </p:cTn>
                              </p:par>
                              <p:par>
                                <p:cTn id="72" presetID="9" presetClass="emph" presetSubtype="0" nodeType="withEffect">
                                  <p:stCondLst>
                                    <p:cond delay="0"/>
                                  </p:stCondLst>
                                  <p:childTnLst>
                                    <p:set>
                                      <p:cBhvr>
                                        <p:cTn id="73" dur="indefinite"/>
                                        <p:tgtEl>
                                          <p:spTgt spid="6">
                                            <p:txEl>
                                              <p:pRg st="4" end="4"/>
                                            </p:txEl>
                                          </p:spTgt>
                                        </p:tgtEl>
                                        <p:attrNameLst>
                                          <p:attrName>style.opacity</p:attrName>
                                        </p:attrNameLst>
                                      </p:cBhvr>
                                      <p:to>
                                        <p:strVal val="0.5"/>
                                      </p:to>
                                    </p:set>
                                    <p:animEffect filter="image" prLst="opacity: 0.5">
                                      <p:cBhvr rctx="IE">
                                        <p:cTn id="74" dur="indefinite"/>
                                        <p:tgtEl>
                                          <p:spTgt spid="6">
                                            <p:txEl>
                                              <p:pRg st="4" end="4"/>
                                            </p:txEl>
                                          </p:spTgt>
                                        </p:tgtEl>
                                      </p:cBhvr>
                                    </p:animEffect>
                                  </p:childTnLst>
                                </p:cTn>
                              </p:par>
                              <p:par>
                                <p:cTn id="75" presetID="9" presetClass="emph" presetSubtype="0" nodeType="withEffect">
                                  <p:stCondLst>
                                    <p:cond delay="0"/>
                                  </p:stCondLst>
                                  <p:childTnLst>
                                    <p:set>
                                      <p:cBhvr>
                                        <p:cTn id="76" dur="indefinite"/>
                                        <p:tgtEl>
                                          <p:spTgt spid="6">
                                            <p:txEl>
                                              <p:pRg st="5" end="5"/>
                                            </p:txEl>
                                          </p:spTgt>
                                        </p:tgtEl>
                                        <p:attrNameLst>
                                          <p:attrName>style.opacity</p:attrName>
                                        </p:attrNameLst>
                                      </p:cBhvr>
                                      <p:to>
                                        <p:strVal val="0.5"/>
                                      </p:to>
                                    </p:set>
                                    <p:animEffect filter="image" prLst="opacity: 0.5">
                                      <p:cBhvr rctx="IE">
                                        <p:cTn id="77" dur="indefinite"/>
                                        <p:tgtEl>
                                          <p:spTgt spid="6">
                                            <p:txEl>
                                              <p:pRg st="5" end="5"/>
                                            </p:txEl>
                                          </p:spTgt>
                                        </p:tgtEl>
                                      </p:cBhvr>
                                    </p:animEffect>
                                  </p:childTnLst>
                                </p:cTn>
                              </p:par>
                              <p:par>
                                <p:cTn id="78" presetID="9" presetClass="emph" presetSubtype="0" nodeType="withEffect">
                                  <p:stCondLst>
                                    <p:cond delay="0"/>
                                  </p:stCondLst>
                                  <p:childTnLst>
                                    <p:set>
                                      <p:cBhvr>
                                        <p:cTn id="79" dur="indefinite"/>
                                        <p:tgtEl>
                                          <p:spTgt spid="6">
                                            <p:txEl>
                                              <p:pRg st="6" end="6"/>
                                            </p:txEl>
                                          </p:spTgt>
                                        </p:tgtEl>
                                        <p:attrNameLst>
                                          <p:attrName>style.opacity</p:attrName>
                                        </p:attrNameLst>
                                      </p:cBhvr>
                                      <p:to>
                                        <p:strVal val="0.5"/>
                                      </p:to>
                                    </p:set>
                                    <p:animEffect filter="image" prLst="opacity: 0.5">
                                      <p:cBhvr rctx="IE">
                                        <p:cTn id="80" dur="indefinite"/>
                                        <p:tgtEl>
                                          <p:spTgt spid="6">
                                            <p:txEl>
                                              <p:pRg st="6" end="6"/>
                                            </p:txEl>
                                          </p:spTgt>
                                        </p:tgtEl>
                                      </p:cBhvr>
                                    </p:animEffect>
                                  </p:childTnLst>
                                </p:cTn>
                              </p:par>
                              <p:par>
                                <p:cTn id="81" presetID="1" presetClass="entr" presetSubtype="0" fill="hold" nodeType="withEffect">
                                  <p:stCondLst>
                                    <p:cond delay="0"/>
                                  </p:stCondLst>
                                  <p:childTnLst>
                                    <p:set>
                                      <p:cBhvr>
                                        <p:cTn id="82" dur="1" fill="hold">
                                          <p:stCondLst>
                                            <p:cond delay="0"/>
                                          </p:stCondLst>
                                        </p:cTn>
                                        <p:tgtEl>
                                          <p:spTgt spid="8">
                                            <p:txEl>
                                              <p:pRg st="7" end="7"/>
                                            </p:txEl>
                                          </p:spTgt>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77B4F-812B-4A7B-894F-B228CEB867FF}"/>
              </a:ext>
            </a:extLst>
          </p:cNvPr>
          <p:cNvSpPr>
            <a:spLocks noGrp="1"/>
          </p:cNvSpPr>
          <p:nvPr>
            <p:ph type="title"/>
          </p:nvPr>
        </p:nvSpPr>
        <p:spPr/>
        <p:txBody>
          <a:bodyPr/>
          <a:lstStyle/>
          <a:p>
            <a:r>
              <a:rPr lang="en-US" dirty="0"/>
              <a:t>List of dictionary words – split at apostrophe</a:t>
            </a:r>
          </a:p>
        </p:txBody>
      </p:sp>
      <p:sp>
        <p:nvSpPr>
          <p:cNvPr id="8" name="Content Placeholder 7">
            <a:extLst>
              <a:ext uri="{FF2B5EF4-FFF2-40B4-BE49-F238E27FC236}">
                <a16:creationId xmlns:a16="http://schemas.microsoft.com/office/drawing/2014/main" id="{DF77C97F-16D4-4990-8D6F-5B014B415723}"/>
              </a:ext>
            </a:extLst>
          </p:cNvPr>
          <p:cNvSpPr>
            <a:spLocks noGrp="1"/>
          </p:cNvSpPr>
          <p:nvPr>
            <p:ph sz="half" idx="1"/>
          </p:nvPr>
        </p:nvSpPr>
        <p:spPr/>
        <p:txBody>
          <a:bodyPr>
            <a:normAutofit fontScale="55000" lnSpcReduction="20000"/>
          </a:bodyPr>
          <a:lstStyle/>
          <a:p>
            <a:r>
              <a:rPr lang="en-US" dirty="0" err="1"/>
              <a:t>a.p.</a:t>
            </a:r>
            <a:r>
              <a:rPr lang="en-US" dirty="0"/>
              <a:t> </a:t>
            </a:r>
            <a:r>
              <a:rPr lang="en-US" dirty="0" err="1"/>
              <a:t>moller-maersk</a:t>
            </a:r>
            <a:endParaRPr lang="en-US" dirty="0"/>
          </a:p>
          <a:p>
            <a:pPr lvl="1"/>
            <a:r>
              <a:rPr lang="en-US" dirty="0"/>
              <a:t>[</a:t>
            </a:r>
            <a:r>
              <a:rPr lang="en-US" dirty="0" err="1"/>
              <a:t>a.p.</a:t>
            </a:r>
            <a:r>
              <a:rPr lang="en-US" dirty="0"/>
              <a:t>, </a:t>
            </a:r>
            <a:r>
              <a:rPr lang="en-US" dirty="0" err="1"/>
              <a:t>moller</a:t>
            </a:r>
            <a:r>
              <a:rPr lang="en-US" dirty="0"/>
              <a:t>, </a:t>
            </a:r>
            <a:r>
              <a:rPr lang="en-US" dirty="0" err="1"/>
              <a:t>maersk</a:t>
            </a:r>
            <a:r>
              <a:rPr lang="en-US" dirty="0"/>
              <a:t>]</a:t>
            </a:r>
          </a:p>
          <a:p>
            <a:r>
              <a:rPr lang="en-US" dirty="0" err="1"/>
              <a:t>chien</a:t>
            </a:r>
            <a:r>
              <a:rPr lang="en-US" dirty="0"/>
              <a:t> de </a:t>
            </a:r>
            <a:r>
              <a:rPr lang="en-US" dirty="0" err="1"/>
              <a:t>mer</a:t>
            </a:r>
            <a:endParaRPr lang="en-US" dirty="0"/>
          </a:p>
          <a:p>
            <a:pPr lvl="1"/>
            <a:r>
              <a:rPr lang="en-US" dirty="0"/>
              <a:t>[</a:t>
            </a:r>
            <a:r>
              <a:rPr lang="en-US" dirty="0" err="1"/>
              <a:t>chien</a:t>
            </a:r>
            <a:r>
              <a:rPr lang="en-US" dirty="0"/>
              <a:t>, de, </a:t>
            </a:r>
            <a:r>
              <a:rPr lang="en-US" dirty="0" err="1"/>
              <a:t>mer</a:t>
            </a:r>
            <a:r>
              <a:rPr lang="en-US" dirty="0"/>
              <a:t>]</a:t>
            </a:r>
          </a:p>
          <a:p>
            <a:r>
              <a:rPr lang="en-US" dirty="0"/>
              <a:t>clin </a:t>
            </a:r>
            <a:r>
              <a:rPr lang="en-US" dirty="0" err="1"/>
              <a:t>d’œil</a:t>
            </a:r>
            <a:endParaRPr lang="en-US" dirty="0"/>
          </a:p>
          <a:p>
            <a:pPr lvl="1"/>
            <a:r>
              <a:rPr lang="en-US" dirty="0"/>
              <a:t>[clin, </a:t>
            </a:r>
            <a:r>
              <a:rPr lang="en-US" dirty="0" err="1"/>
              <a:t>d’œil</a:t>
            </a:r>
            <a:r>
              <a:rPr lang="en-US" dirty="0"/>
              <a:t>]</a:t>
            </a:r>
          </a:p>
          <a:p>
            <a:r>
              <a:rPr lang="en-US" dirty="0"/>
              <a:t>Aire-sur-</a:t>
            </a:r>
            <a:r>
              <a:rPr lang="en-US" dirty="0" err="1"/>
              <a:t>l'Adour</a:t>
            </a:r>
            <a:endParaRPr lang="en-US" dirty="0"/>
          </a:p>
          <a:p>
            <a:pPr lvl="1"/>
            <a:r>
              <a:rPr lang="en-US" dirty="0"/>
              <a:t>[</a:t>
            </a:r>
            <a:r>
              <a:rPr lang="en-US" dirty="0" err="1"/>
              <a:t>aire</a:t>
            </a:r>
            <a:r>
              <a:rPr lang="en-US" dirty="0"/>
              <a:t>, sur, </a:t>
            </a:r>
            <a:r>
              <a:rPr lang="en-US" dirty="0" err="1"/>
              <a:t>l’adour</a:t>
            </a:r>
            <a:r>
              <a:rPr lang="en-US" dirty="0"/>
              <a:t>]</a:t>
            </a:r>
          </a:p>
          <a:p>
            <a:r>
              <a:rPr lang="en-US" dirty="0"/>
              <a:t>lac </a:t>
            </a:r>
            <a:r>
              <a:rPr lang="en-US" dirty="0" err="1"/>
              <a:t>bol'soe</a:t>
            </a:r>
            <a:r>
              <a:rPr lang="en-US" dirty="0"/>
              <a:t> </a:t>
            </a:r>
            <a:r>
              <a:rPr lang="en-US" dirty="0" err="1"/>
              <a:t>eravno</a:t>
            </a:r>
            <a:endParaRPr lang="en-US" dirty="0"/>
          </a:p>
          <a:p>
            <a:pPr lvl="1"/>
            <a:r>
              <a:rPr lang="en-US" dirty="0"/>
              <a:t>[lac, </a:t>
            </a:r>
            <a:r>
              <a:rPr lang="en-US" dirty="0" err="1"/>
              <a:t>bol’soe</a:t>
            </a:r>
            <a:r>
              <a:rPr lang="en-US" dirty="0"/>
              <a:t>, </a:t>
            </a:r>
            <a:r>
              <a:rPr lang="en-US" dirty="0" err="1"/>
              <a:t>eravno</a:t>
            </a:r>
            <a:r>
              <a:rPr lang="en-US" dirty="0"/>
              <a:t>]</a:t>
            </a:r>
          </a:p>
          <a:p>
            <a:r>
              <a:rPr lang="en-US" dirty="0" err="1"/>
              <a:t>macdonald's</a:t>
            </a:r>
            <a:r>
              <a:rPr lang="en-US" dirty="0"/>
              <a:t> corporation</a:t>
            </a:r>
          </a:p>
          <a:p>
            <a:pPr lvl="1"/>
            <a:r>
              <a:rPr lang="en-US" dirty="0"/>
              <a:t>[</a:t>
            </a:r>
            <a:r>
              <a:rPr lang="en-US" dirty="0" err="1"/>
              <a:t>macdonald’s</a:t>
            </a:r>
            <a:r>
              <a:rPr lang="en-US" dirty="0"/>
              <a:t>, corporation]</a:t>
            </a:r>
          </a:p>
          <a:p>
            <a:r>
              <a:rPr lang="en-US" dirty="0"/>
              <a:t>gentleman's agreements</a:t>
            </a:r>
          </a:p>
          <a:p>
            <a:pPr lvl="1"/>
            <a:r>
              <a:rPr lang="en-US" dirty="0"/>
              <a:t>[gentleman’s, agreements]</a:t>
            </a:r>
          </a:p>
          <a:p>
            <a:r>
              <a:rPr lang="en-US" dirty="0" err="1"/>
              <a:t>sant'andréa</a:t>
            </a:r>
            <a:r>
              <a:rPr lang="en-US" dirty="0"/>
              <a:t>-di-</a:t>
            </a:r>
            <a:r>
              <a:rPr lang="en-US" dirty="0" err="1"/>
              <a:t>bozio</a:t>
            </a:r>
            <a:endParaRPr lang="en-US" dirty="0"/>
          </a:p>
          <a:p>
            <a:pPr lvl="1"/>
            <a:r>
              <a:rPr lang="en-US" dirty="0"/>
              <a:t>[</a:t>
            </a:r>
            <a:r>
              <a:rPr lang="en-US" dirty="0" err="1"/>
              <a:t>sant’andréa</a:t>
            </a:r>
            <a:r>
              <a:rPr lang="en-US" dirty="0"/>
              <a:t>, di, </a:t>
            </a:r>
            <a:r>
              <a:rPr lang="en-US" dirty="0" err="1"/>
              <a:t>bozio</a:t>
            </a:r>
            <a:r>
              <a:rPr lang="en-US" dirty="0"/>
              <a:t>]</a:t>
            </a:r>
          </a:p>
        </p:txBody>
      </p:sp>
      <p:sp>
        <p:nvSpPr>
          <p:cNvPr id="6" name="Content Placeholder 5">
            <a:extLst>
              <a:ext uri="{FF2B5EF4-FFF2-40B4-BE49-F238E27FC236}">
                <a16:creationId xmlns:a16="http://schemas.microsoft.com/office/drawing/2014/main" id="{0EEA3015-CEE3-450D-9A43-9CEF8DFF8AA7}"/>
              </a:ext>
            </a:extLst>
          </p:cNvPr>
          <p:cNvSpPr>
            <a:spLocks noGrp="1"/>
          </p:cNvSpPr>
          <p:nvPr>
            <p:ph sz="half" idx="2"/>
          </p:nvPr>
        </p:nvSpPr>
        <p:spPr/>
        <p:txBody>
          <a:bodyPr>
            <a:normAutofit fontScale="55000" lnSpcReduction="20000"/>
          </a:bodyPr>
          <a:lstStyle/>
          <a:p>
            <a:r>
              <a:rPr lang="en-US" dirty="0"/>
              <a:t>[</a:t>
            </a:r>
            <a:r>
              <a:rPr lang="en-US" dirty="0" err="1"/>
              <a:t>moller</a:t>
            </a:r>
            <a:r>
              <a:rPr lang="en-US" dirty="0"/>
              <a:t>, </a:t>
            </a:r>
            <a:r>
              <a:rPr lang="en-US" dirty="0" err="1"/>
              <a:t>maersk</a:t>
            </a:r>
            <a:r>
              <a:rPr lang="en-US" dirty="0"/>
              <a:t>]</a:t>
            </a:r>
          </a:p>
          <a:p>
            <a:pPr lvl="1"/>
            <a:r>
              <a:rPr lang="en-US" dirty="0" err="1"/>
              <a:t>a.p.</a:t>
            </a:r>
            <a:r>
              <a:rPr lang="en-US" dirty="0"/>
              <a:t> have less than 3 alphanumeric characters</a:t>
            </a:r>
          </a:p>
          <a:p>
            <a:r>
              <a:rPr lang="en-US" dirty="0"/>
              <a:t>[</a:t>
            </a:r>
            <a:r>
              <a:rPr lang="en-US" dirty="0" err="1"/>
              <a:t>chien</a:t>
            </a:r>
            <a:r>
              <a:rPr lang="en-US" dirty="0"/>
              <a:t>, </a:t>
            </a:r>
            <a:r>
              <a:rPr lang="en-US" dirty="0" err="1"/>
              <a:t>mer</a:t>
            </a:r>
            <a:r>
              <a:rPr lang="en-US" dirty="0"/>
              <a:t>]</a:t>
            </a:r>
          </a:p>
          <a:p>
            <a:pPr lvl="1"/>
            <a:r>
              <a:rPr lang="en-US" dirty="0"/>
              <a:t>de has less than two alphanumeric characters </a:t>
            </a:r>
          </a:p>
          <a:p>
            <a:r>
              <a:rPr lang="en-US" dirty="0"/>
              <a:t>[clin, </a:t>
            </a:r>
            <a:r>
              <a:rPr lang="en-US" dirty="0" err="1"/>
              <a:t>œil</a:t>
            </a:r>
            <a:r>
              <a:rPr lang="en-US" dirty="0"/>
              <a:t>] </a:t>
            </a:r>
          </a:p>
          <a:p>
            <a:pPr lvl="1"/>
            <a:r>
              <a:rPr lang="en-US" dirty="0"/>
              <a:t>d is a complementary pronoun</a:t>
            </a:r>
          </a:p>
          <a:p>
            <a:r>
              <a:rPr lang="en-US" dirty="0"/>
              <a:t>[</a:t>
            </a:r>
            <a:r>
              <a:rPr lang="en-US" dirty="0" err="1"/>
              <a:t>aire</a:t>
            </a:r>
            <a:r>
              <a:rPr lang="en-US" dirty="0"/>
              <a:t>, sur, </a:t>
            </a:r>
            <a:r>
              <a:rPr lang="en-US" dirty="0" err="1"/>
              <a:t>adour</a:t>
            </a:r>
            <a:r>
              <a:rPr lang="en-US" dirty="0"/>
              <a:t>]</a:t>
            </a:r>
          </a:p>
          <a:p>
            <a:pPr lvl="1"/>
            <a:r>
              <a:rPr lang="en-US" dirty="0"/>
              <a:t>l is a complementary pronoun</a:t>
            </a:r>
          </a:p>
          <a:p>
            <a:r>
              <a:rPr lang="en-US" dirty="0"/>
              <a:t>[lac, </a:t>
            </a:r>
            <a:r>
              <a:rPr lang="en-US" dirty="0" err="1"/>
              <a:t>bol'soe</a:t>
            </a:r>
            <a:r>
              <a:rPr lang="en-US" dirty="0"/>
              <a:t>, </a:t>
            </a:r>
            <a:r>
              <a:rPr lang="en-US" dirty="0" err="1"/>
              <a:t>eravno</a:t>
            </a:r>
            <a:r>
              <a:rPr lang="en-US" dirty="0"/>
              <a:t>]</a:t>
            </a:r>
          </a:p>
          <a:p>
            <a:pPr lvl="1"/>
            <a:r>
              <a:rPr lang="en-US" dirty="0"/>
              <a:t>Although l is complementary pronoun, it is not preceded by space.</a:t>
            </a:r>
          </a:p>
          <a:p>
            <a:r>
              <a:rPr lang="en-US" dirty="0"/>
              <a:t>[</a:t>
            </a:r>
            <a:r>
              <a:rPr lang="en-US" dirty="0" err="1"/>
              <a:t>macdonald’s</a:t>
            </a:r>
            <a:r>
              <a:rPr lang="en-US" dirty="0"/>
              <a:t>, corporation]</a:t>
            </a:r>
          </a:p>
          <a:p>
            <a:pPr lvl="1"/>
            <a:r>
              <a:rPr lang="en-US" dirty="0"/>
              <a:t>Although d is complementary pronoun, it is not preceded by space.</a:t>
            </a:r>
          </a:p>
          <a:p>
            <a:r>
              <a:rPr lang="en-US" dirty="0"/>
              <a:t>[gentleman’s, agreements]</a:t>
            </a:r>
          </a:p>
          <a:p>
            <a:pPr lvl="1"/>
            <a:r>
              <a:rPr lang="en-US" dirty="0"/>
              <a:t>Although n is complementary pronoun, it is not preceded by space.</a:t>
            </a:r>
          </a:p>
          <a:p>
            <a:r>
              <a:rPr lang="en-US" dirty="0"/>
              <a:t>[</a:t>
            </a:r>
            <a:r>
              <a:rPr lang="en-US" dirty="0" err="1"/>
              <a:t>sant’andréa</a:t>
            </a:r>
            <a:r>
              <a:rPr lang="en-US" dirty="0"/>
              <a:t>, di, </a:t>
            </a:r>
            <a:r>
              <a:rPr lang="en-US" dirty="0" err="1"/>
              <a:t>bozio</a:t>
            </a:r>
            <a:r>
              <a:rPr lang="en-US" dirty="0"/>
              <a:t>]</a:t>
            </a:r>
          </a:p>
          <a:p>
            <a:pPr lvl="1"/>
            <a:r>
              <a:rPr lang="en-US" dirty="0"/>
              <a:t>t is not a complementary pronoun</a:t>
            </a:r>
          </a:p>
        </p:txBody>
      </p:sp>
    </p:spTree>
    <p:extLst>
      <p:ext uri="{BB962C8B-B14F-4D97-AF65-F5344CB8AC3E}">
        <p14:creationId xmlns:p14="http://schemas.microsoft.com/office/powerpoint/2010/main" val="1113905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
                                            <p:txEl>
                                              <p:pRg st="1" end="1"/>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9" presetClass="emph" presetSubtype="0" nodeType="clickEffect">
                                  <p:stCondLst>
                                    <p:cond delay="0"/>
                                  </p:stCondLst>
                                  <p:childTnLst>
                                    <p:set>
                                      <p:cBhvr>
                                        <p:cTn id="24" dur="indefinite"/>
                                        <p:tgtEl>
                                          <p:spTgt spid="8">
                                            <p:txEl>
                                              <p:pRg st="0" end="0"/>
                                            </p:txEl>
                                          </p:spTgt>
                                        </p:tgtEl>
                                        <p:attrNameLst>
                                          <p:attrName>style.opacity</p:attrName>
                                        </p:attrNameLst>
                                      </p:cBhvr>
                                      <p:to>
                                        <p:strVal val="0.5"/>
                                      </p:to>
                                    </p:set>
                                    <p:animEffect filter="image" prLst="opacity: 0.5">
                                      <p:cBhvr rctx="IE">
                                        <p:cTn id="25" dur="indefinite"/>
                                        <p:tgtEl>
                                          <p:spTgt spid="8">
                                            <p:txEl>
                                              <p:pRg st="0" end="0"/>
                                            </p:txEl>
                                          </p:spTgt>
                                        </p:tgtEl>
                                      </p:cBhvr>
                                    </p:animEffect>
                                  </p:childTnLst>
                                </p:cTn>
                              </p:par>
                              <p:par>
                                <p:cTn id="26" presetID="9" presetClass="emph" presetSubtype="0" nodeType="withEffect">
                                  <p:stCondLst>
                                    <p:cond delay="0"/>
                                  </p:stCondLst>
                                  <p:childTnLst>
                                    <p:set>
                                      <p:cBhvr>
                                        <p:cTn id="27" dur="indefinite"/>
                                        <p:tgtEl>
                                          <p:spTgt spid="8">
                                            <p:txEl>
                                              <p:pRg st="1" end="1"/>
                                            </p:txEl>
                                          </p:spTgt>
                                        </p:tgtEl>
                                        <p:attrNameLst>
                                          <p:attrName>style.opacity</p:attrName>
                                        </p:attrNameLst>
                                      </p:cBhvr>
                                      <p:to>
                                        <p:strVal val="0.5"/>
                                      </p:to>
                                    </p:set>
                                    <p:animEffect filter="image" prLst="opacity: 0.5">
                                      <p:cBhvr rctx="IE">
                                        <p:cTn id="28" dur="indefinite"/>
                                        <p:tgtEl>
                                          <p:spTgt spid="8">
                                            <p:txEl>
                                              <p:pRg st="1" end="1"/>
                                            </p:txEl>
                                          </p:spTgt>
                                        </p:tgtEl>
                                      </p:cBhvr>
                                    </p:animEffect>
                                  </p:childTnLst>
                                </p:cTn>
                              </p:par>
                              <p:par>
                                <p:cTn id="29" presetID="9" presetClass="emph" presetSubtype="0" nodeType="withEffect">
                                  <p:stCondLst>
                                    <p:cond delay="0"/>
                                  </p:stCondLst>
                                  <p:childTnLst>
                                    <p:set>
                                      <p:cBhvr>
                                        <p:cTn id="30" dur="indefinite"/>
                                        <p:tgtEl>
                                          <p:spTgt spid="8">
                                            <p:txEl>
                                              <p:pRg st="2" end="2"/>
                                            </p:txEl>
                                          </p:spTgt>
                                        </p:tgtEl>
                                        <p:attrNameLst>
                                          <p:attrName>style.opacity</p:attrName>
                                        </p:attrNameLst>
                                      </p:cBhvr>
                                      <p:to>
                                        <p:strVal val="0.5"/>
                                      </p:to>
                                    </p:set>
                                    <p:animEffect filter="image" prLst="opacity: 0.5">
                                      <p:cBhvr rctx="IE">
                                        <p:cTn id="31" dur="indefinite"/>
                                        <p:tgtEl>
                                          <p:spTgt spid="8">
                                            <p:txEl>
                                              <p:pRg st="2" end="2"/>
                                            </p:txEl>
                                          </p:spTgt>
                                        </p:tgtEl>
                                      </p:cBhvr>
                                    </p:animEffect>
                                  </p:childTnLst>
                                </p:cTn>
                              </p:par>
                              <p:par>
                                <p:cTn id="32" presetID="9" presetClass="emph" presetSubtype="0" nodeType="withEffect">
                                  <p:stCondLst>
                                    <p:cond delay="0"/>
                                  </p:stCondLst>
                                  <p:childTnLst>
                                    <p:set>
                                      <p:cBhvr>
                                        <p:cTn id="33" dur="indefinite"/>
                                        <p:tgtEl>
                                          <p:spTgt spid="8">
                                            <p:txEl>
                                              <p:pRg st="3" end="3"/>
                                            </p:txEl>
                                          </p:spTgt>
                                        </p:tgtEl>
                                        <p:attrNameLst>
                                          <p:attrName>style.opacity</p:attrName>
                                        </p:attrNameLst>
                                      </p:cBhvr>
                                      <p:to>
                                        <p:strVal val="0.5"/>
                                      </p:to>
                                    </p:set>
                                    <p:animEffect filter="image" prLst="opacity: 0.5">
                                      <p:cBhvr rctx="IE">
                                        <p:cTn id="34" dur="indefinite"/>
                                        <p:tgtEl>
                                          <p:spTgt spid="8">
                                            <p:txEl>
                                              <p:pRg st="3" end="3"/>
                                            </p:txEl>
                                          </p:spTgt>
                                        </p:tgtEl>
                                      </p:cBhvr>
                                    </p:animEffect>
                                  </p:childTnLst>
                                </p:cTn>
                              </p:par>
                              <p:par>
                                <p:cTn id="35" presetID="9" presetClass="emph" presetSubtype="0" nodeType="withEffect">
                                  <p:stCondLst>
                                    <p:cond delay="0"/>
                                  </p:stCondLst>
                                  <p:childTnLst>
                                    <p:set>
                                      <p:cBhvr>
                                        <p:cTn id="36" dur="indefinite"/>
                                        <p:tgtEl>
                                          <p:spTgt spid="6">
                                            <p:txEl>
                                              <p:pRg st="0" end="0"/>
                                            </p:txEl>
                                          </p:spTgt>
                                        </p:tgtEl>
                                        <p:attrNameLst>
                                          <p:attrName>style.opacity</p:attrName>
                                        </p:attrNameLst>
                                      </p:cBhvr>
                                      <p:to>
                                        <p:strVal val="0.5"/>
                                      </p:to>
                                    </p:set>
                                    <p:animEffect filter="image" prLst="opacity: 0.5">
                                      <p:cBhvr rctx="IE">
                                        <p:cTn id="37" dur="indefinite"/>
                                        <p:tgtEl>
                                          <p:spTgt spid="6">
                                            <p:txEl>
                                              <p:pRg st="0" end="0"/>
                                            </p:txEl>
                                          </p:spTgt>
                                        </p:tgtEl>
                                      </p:cBhvr>
                                    </p:animEffect>
                                  </p:childTnLst>
                                </p:cTn>
                              </p:par>
                              <p:par>
                                <p:cTn id="38" presetID="9" presetClass="emph" presetSubtype="0" nodeType="withEffect">
                                  <p:stCondLst>
                                    <p:cond delay="0"/>
                                  </p:stCondLst>
                                  <p:childTnLst>
                                    <p:set>
                                      <p:cBhvr>
                                        <p:cTn id="39" dur="indefinite"/>
                                        <p:tgtEl>
                                          <p:spTgt spid="6">
                                            <p:txEl>
                                              <p:pRg st="1" end="1"/>
                                            </p:txEl>
                                          </p:spTgt>
                                        </p:tgtEl>
                                        <p:attrNameLst>
                                          <p:attrName>style.opacity</p:attrName>
                                        </p:attrNameLst>
                                      </p:cBhvr>
                                      <p:to>
                                        <p:strVal val="0.5"/>
                                      </p:to>
                                    </p:set>
                                    <p:animEffect filter="image" prLst="opacity: 0.5">
                                      <p:cBhvr rctx="IE">
                                        <p:cTn id="40" dur="indefinite"/>
                                        <p:tgtEl>
                                          <p:spTgt spid="6">
                                            <p:txEl>
                                              <p:pRg st="1" end="1"/>
                                            </p:txEl>
                                          </p:spTgt>
                                        </p:tgtEl>
                                      </p:cBhvr>
                                    </p:animEffect>
                                  </p:childTnLst>
                                </p:cTn>
                              </p:par>
                              <p:par>
                                <p:cTn id="41" presetID="9" presetClass="emph" presetSubtype="0" nodeType="withEffect">
                                  <p:stCondLst>
                                    <p:cond delay="0"/>
                                  </p:stCondLst>
                                  <p:childTnLst>
                                    <p:set>
                                      <p:cBhvr>
                                        <p:cTn id="42" dur="indefinite"/>
                                        <p:tgtEl>
                                          <p:spTgt spid="6">
                                            <p:txEl>
                                              <p:pRg st="2" end="2"/>
                                            </p:txEl>
                                          </p:spTgt>
                                        </p:tgtEl>
                                        <p:attrNameLst>
                                          <p:attrName>style.opacity</p:attrName>
                                        </p:attrNameLst>
                                      </p:cBhvr>
                                      <p:to>
                                        <p:strVal val="0.5"/>
                                      </p:to>
                                    </p:set>
                                    <p:animEffect filter="image" prLst="opacity: 0.5">
                                      <p:cBhvr rctx="IE">
                                        <p:cTn id="43" dur="indefinite"/>
                                        <p:tgtEl>
                                          <p:spTgt spid="6">
                                            <p:txEl>
                                              <p:pRg st="2" end="2"/>
                                            </p:txEl>
                                          </p:spTgt>
                                        </p:tgtEl>
                                      </p:cBhvr>
                                    </p:animEffect>
                                  </p:childTnLst>
                                </p:cTn>
                              </p:par>
                              <p:par>
                                <p:cTn id="44" presetID="9" presetClass="emph" presetSubtype="0" nodeType="withEffect">
                                  <p:stCondLst>
                                    <p:cond delay="0"/>
                                  </p:stCondLst>
                                  <p:childTnLst>
                                    <p:set>
                                      <p:cBhvr>
                                        <p:cTn id="45" dur="indefinite"/>
                                        <p:tgtEl>
                                          <p:spTgt spid="6">
                                            <p:txEl>
                                              <p:pRg st="3" end="3"/>
                                            </p:txEl>
                                          </p:spTgt>
                                        </p:tgtEl>
                                        <p:attrNameLst>
                                          <p:attrName>style.opacity</p:attrName>
                                        </p:attrNameLst>
                                      </p:cBhvr>
                                      <p:to>
                                        <p:strVal val="0.5"/>
                                      </p:to>
                                    </p:set>
                                    <p:animEffect filter="image" prLst="opacity: 0.5">
                                      <p:cBhvr rctx="IE">
                                        <p:cTn id="46" dur="indefinite"/>
                                        <p:tgtEl>
                                          <p:spTgt spid="6">
                                            <p:txEl>
                                              <p:pRg st="3" end="3"/>
                                            </p:txEl>
                                          </p:spTgt>
                                        </p:tgtEl>
                                      </p:cBhvr>
                                    </p:animEffect>
                                  </p:childTnLst>
                                </p:cTn>
                              </p:par>
                              <p:par>
                                <p:cTn id="47" presetID="1" presetClass="entr" presetSubtype="0" fill="hold" nodeType="withEffect">
                                  <p:stCondLst>
                                    <p:cond delay="0"/>
                                  </p:stCondLst>
                                  <p:childTnLst>
                                    <p:set>
                                      <p:cBhvr>
                                        <p:cTn id="48" dur="1" fill="hold">
                                          <p:stCondLst>
                                            <p:cond delay="0"/>
                                          </p:stCondLst>
                                        </p:cTn>
                                        <p:tgtEl>
                                          <p:spTgt spid="8">
                                            <p:txEl>
                                              <p:pRg st="4" end="4"/>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8">
                                            <p:txEl>
                                              <p:pRg st="5" end="5"/>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8">
                                            <p:txEl>
                                              <p:pRg st="6" end="6"/>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8">
                                            <p:txEl>
                                              <p:pRg st="7" end="7"/>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6">
                                            <p:txEl>
                                              <p:pRg st="4" end="4"/>
                                            </p:txEl>
                                          </p:spTgt>
                                        </p:tgtEl>
                                        <p:attrNameLst>
                                          <p:attrName>style.visibility</p:attrName>
                                        </p:attrNameLst>
                                      </p:cBhvr>
                                      <p:to>
                                        <p:strVal val="visible"/>
                                      </p:to>
                                    </p:set>
                                  </p:childTnLst>
                                </p:cTn>
                              </p:par>
                              <p:par>
                                <p:cTn id="57" presetID="1" presetClass="entr" presetSubtype="0" fill="hold" nodeType="withEffect">
                                  <p:stCondLst>
                                    <p:cond delay="0"/>
                                  </p:stCondLst>
                                  <p:childTnLst>
                                    <p:set>
                                      <p:cBhvr>
                                        <p:cTn id="58" dur="1" fill="hold">
                                          <p:stCondLst>
                                            <p:cond delay="0"/>
                                          </p:stCondLst>
                                        </p:cTn>
                                        <p:tgtEl>
                                          <p:spTgt spid="6">
                                            <p:txEl>
                                              <p:pRg st="5" end="5"/>
                                            </p:txEl>
                                          </p:spTgt>
                                        </p:tgtEl>
                                        <p:attrNameLst>
                                          <p:attrName>style.visibility</p:attrName>
                                        </p:attrNameLst>
                                      </p:cBhvr>
                                      <p:to>
                                        <p:strVal val="visible"/>
                                      </p:to>
                                    </p:set>
                                  </p:childTnLst>
                                </p:cTn>
                              </p:par>
                              <p:par>
                                <p:cTn id="59" presetID="1" presetClass="entr" presetSubtype="0" fill="hold" nodeType="withEffect">
                                  <p:stCondLst>
                                    <p:cond delay="0"/>
                                  </p:stCondLst>
                                  <p:childTnLst>
                                    <p:set>
                                      <p:cBhvr>
                                        <p:cTn id="60" dur="1" fill="hold">
                                          <p:stCondLst>
                                            <p:cond delay="0"/>
                                          </p:stCondLst>
                                        </p:cTn>
                                        <p:tgtEl>
                                          <p:spTgt spid="6">
                                            <p:txEl>
                                              <p:pRg st="6" end="6"/>
                                            </p:txEl>
                                          </p:spTgt>
                                        </p:tgtEl>
                                        <p:attrNameLst>
                                          <p:attrName>style.visibility</p:attrName>
                                        </p:attrNameLst>
                                      </p:cBhvr>
                                      <p:to>
                                        <p:strVal val="visible"/>
                                      </p:to>
                                    </p:set>
                                  </p:childTnLst>
                                </p:cTn>
                              </p:par>
                              <p:par>
                                <p:cTn id="61" presetID="1" presetClass="entr" presetSubtype="0" fill="hold" nodeType="withEffect">
                                  <p:stCondLst>
                                    <p:cond delay="0"/>
                                  </p:stCondLst>
                                  <p:childTnLst>
                                    <p:set>
                                      <p:cBhvr>
                                        <p:cTn id="62"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9" presetClass="emph" presetSubtype="0" nodeType="clickEffect">
                                  <p:stCondLst>
                                    <p:cond delay="0"/>
                                  </p:stCondLst>
                                  <p:childTnLst>
                                    <p:set>
                                      <p:cBhvr>
                                        <p:cTn id="66" dur="indefinite"/>
                                        <p:tgtEl>
                                          <p:spTgt spid="8">
                                            <p:txEl>
                                              <p:pRg st="4" end="4"/>
                                            </p:txEl>
                                          </p:spTgt>
                                        </p:tgtEl>
                                        <p:attrNameLst>
                                          <p:attrName>style.opacity</p:attrName>
                                        </p:attrNameLst>
                                      </p:cBhvr>
                                      <p:to>
                                        <p:strVal val="0.5"/>
                                      </p:to>
                                    </p:set>
                                    <p:animEffect filter="image" prLst="opacity: 0.5">
                                      <p:cBhvr rctx="IE">
                                        <p:cTn id="67" dur="indefinite"/>
                                        <p:tgtEl>
                                          <p:spTgt spid="8">
                                            <p:txEl>
                                              <p:pRg st="4" end="4"/>
                                            </p:txEl>
                                          </p:spTgt>
                                        </p:tgtEl>
                                      </p:cBhvr>
                                    </p:animEffect>
                                  </p:childTnLst>
                                </p:cTn>
                              </p:par>
                              <p:par>
                                <p:cTn id="68" presetID="9" presetClass="emph" presetSubtype="0" nodeType="withEffect">
                                  <p:stCondLst>
                                    <p:cond delay="0"/>
                                  </p:stCondLst>
                                  <p:childTnLst>
                                    <p:set>
                                      <p:cBhvr>
                                        <p:cTn id="69" dur="indefinite"/>
                                        <p:tgtEl>
                                          <p:spTgt spid="8">
                                            <p:txEl>
                                              <p:pRg st="5" end="5"/>
                                            </p:txEl>
                                          </p:spTgt>
                                        </p:tgtEl>
                                        <p:attrNameLst>
                                          <p:attrName>style.opacity</p:attrName>
                                        </p:attrNameLst>
                                      </p:cBhvr>
                                      <p:to>
                                        <p:strVal val="0.5"/>
                                      </p:to>
                                    </p:set>
                                    <p:animEffect filter="image" prLst="opacity: 0.5">
                                      <p:cBhvr rctx="IE">
                                        <p:cTn id="70" dur="indefinite"/>
                                        <p:tgtEl>
                                          <p:spTgt spid="8">
                                            <p:txEl>
                                              <p:pRg st="5" end="5"/>
                                            </p:txEl>
                                          </p:spTgt>
                                        </p:tgtEl>
                                      </p:cBhvr>
                                    </p:animEffect>
                                  </p:childTnLst>
                                </p:cTn>
                              </p:par>
                              <p:par>
                                <p:cTn id="71" presetID="9" presetClass="emph" presetSubtype="0" nodeType="withEffect">
                                  <p:stCondLst>
                                    <p:cond delay="0"/>
                                  </p:stCondLst>
                                  <p:childTnLst>
                                    <p:set>
                                      <p:cBhvr>
                                        <p:cTn id="72" dur="indefinite"/>
                                        <p:tgtEl>
                                          <p:spTgt spid="8">
                                            <p:txEl>
                                              <p:pRg st="6" end="6"/>
                                            </p:txEl>
                                          </p:spTgt>
                                        </p:tgtEl>
                                        <p:attrNameLst>
                                          <p:attrName>style.opacity</p:attrName>
                                        </p:attrNameLst>
                                      </p:cBhvr>
                                      <p:to>
                                        <p:strVal val="0.5"/>
                                      </p:to>
                                    </p:set>
                                    <p:animEffect filter="image" prLst="opacity: 0.5">
                                      <p:cBhvr rctx="IE">
                                        <p:cTn id="73" dur="indefinite"/>
                                        <p:tgtEl>
                                          <p:spTgt spid="8">
                                            <p:txEl>
                                              <p:pRg st="6" end="6"/>
                                            </p:txEl>
                                          </p:spTgt>
                                        </p:tgtEl>
                                      </p:cBhvr>
                                    </p:animEffect>
                                  </p:childTnLst>
                                </p:cTn>
                              </p:par>
                              <p:par>
                                <p:cTn id="74" presetID="9" presetClass="emph" presetSubtype="0" nodeType="withEffect">
                                  <p:stCondLst>
                                    <p:cond delay="0"/>
                                  </p:stCondLst>
                                  <p:childTnLst>
                                    <p:set>
                                      <p:cBhvr>
                                        <p:cTn id="75" dur="indefinite"/>
                                        <p:tgtEl>
                                          <p:spTgt spid="8">
                                            <p:txEl>
                                              <p:pRg st="7" end="7"/>
                                            </p:txEl>
                                          </p:spTgt>
                                        </p:tgtEl>
                                        <p:attrNameLst>
                                          <p:attrName>style.opacity</p:attrName>
                                        </p:attrNameLst>
                                      </p:cBhvr>
                                      <p:to>
                                        <p:strVal val="0.5"/>
                                      </p:to>
                                    </p:set>
                                    <p:animEffect filter="image" prLst="opacity: 0.5">
                                      <p:cBhvr rctx="IE">
                                        <p:cTn id="76" dur="indefinite"/>
                                        <p:tgtEl>
                                          <p:spTgt spid="8">
                                            <p:txEl>
                                              <p:pRg st="7" end="7"/>
                                            </p:txEl>
                                          </p:spTgt>
                                        </p:tgtEl>
                                      </p:cBhvr>
                                    </p:animEffect>
                                  </p:childTnLst>
                                </p:cTn>
                              </p:par>
                              <p:par>
                                <p:cTn id="77" presetID="9" presetClass="emph" presetSubtype="0" nodeType="withEffect">
                                  <p:stCondLst>
                                    <p:cond delay="0"/>
                                  </p:stCondLst>
                                  <p:childTnLst>
                                    <p:set>
                                      <p:cBhvr>
                                        <p:cTn id="78" dur="indefinite"/>
                                        <p:tgtEl>
                                          <p:spTgt spid="6">
                                            <p:txEl>
                                              <p:pRg st="4" end="4"/>
                                            </p:txEl>
                                          </p:spTgt>
                                        </p:tgtEl>
                                        <p:attrNameLst>
                                          <p:attrName>style.opacity</p:attrName>
                                        </p:attrNameLst>
                                      </p:cBhvr>
                                      <p:to>
                                        <p:strVal val="0.5"/>
                                      </p:to>
                                    </p:set>
                                    <p:animEffect filter="image" prLst="opacity: 0.5">
                                      <p:cBhvr rctx="IE">
                                        <p:cTn id="79" dur="indefinite"/>
                                        <p:tgtEl>
                                          <p:spTgt spid="6">
                                            <p:txEl>
                                              <p:pRg st="4" end="4"/>
                                            </p:txEl>
                                          </p:spTgt>
                                        </p:tgtEl>
                                      </p:cBhvr>
                                    </p:animEffect>
                                  </p:childTnLst>
                                </p:cTn>
                              </p:par>
                              <p:par>
                                <p:cTn id="80" presetID="9" presetClass="emph" presetSubtype="0" nodeType="withEffect">
                                  <p:stCondLst>
                                    <p:cond delay="0"/>
                                  </p:stCondLst>
                                  <p:childTnLst>
                                    <p:set>
                                      <p:cBhvr>
                                        <p:cTn id="81" dur="indefinite"/>
                                        <p:tgtEl>
                                          <p:spTgt spid="6">
                                            <p:txEl>
                                              <p:pRg st="5" end="5"/>
                                            </p:txEl>
                                          </p:spTgt>
                                        </p:tgtEl>
                                        <p:attrNameLst>
                                          <p:attrName>style.opacity</p:attrName>
                                        </p:attrNameLst>
                                      </p:cBhvr>
                                      <p:to>
                                        <p:strVal val="0.5"/>
                                      </p:to>
                                    </p:set>
                                    <p:animEffect filter="image" prLst="opacity: 0.5">
                                      <p:cBhvr rctx="IE">
                                        <p:cTn id="82" dur="indefinite"/>
                                        <p:tgtEl>
                                          <p:spTgt spid="6">
                                            <p:txEl>
                                              <p:pRg st="5" end="5"/>
                                            </p:txEl>
                                          </p:spTgt>
                                        </p:tgtEl>
                                      </p:cBhvr>
                                    </p:animEffect>
                                  </p:childTnLst>
                                </p:cTn>
                              </p:par>
                              <p:par>
                                <p:cTn id="83" presetID="9" presetClass="emph" presetSubtype="0" nodeType="withEffect">
                                  <p:stCondLst>
                                    <p:cond delay="0"/>
                                  </p:stCondLst>
                                  <p:childTnLst>
                                    <p:set>
                                      <p:cBhvr>
                                        <p:cTn id="84" dur="indefinite"/>
                                        <p:tgtEl>
                                          <p:spTgt spid="6">
                                            <p:txEl>
                                              <p:pRg st="6" end="6"/>
                                            </p:txEl>
                                          </p:spTgt>
                                        </p:tgtEl>
                                        <p:attrNameLst>
                                          <p:attrName>style.opacity</p:attrName>
                                        </p:attrNameLst>
                                      </p:cBhvr>
                                      <p:to>
                                        <p:strVal val="0.5"/>
                                      </p:to>
                                    </p:set>
                                    <p:animEffect filter="image" prLst="opacity: 0.5">
                                      <p:cBhvr rctx="IE">
                                        <p:cTn id="85" dur="indefinite"/>
                                        <p:tgtEl>
                                          <p:spTgt spid="6">
                                            <p:txEl>
                                              <p:pRg st="6" end="6"/>
                                            </p:txEl>
                                          </p:spTgt>
                                        </p:tgtEl>
                                      </p:cBhvr>
                                    </p:animEffect>
                                  </p:childTnLst>
                                </p:cTn>
                              </p:par>
                              <p:par>
                                <p:cTn id="86" presetID="9" presetClass="emph" presetSubtype="0" nodeType="withEffect">
                                  <p:stCondLst>
                                    <p:cond delay="0"/>
                                  </p:stCondLst>
                                  <p:childTnLst>
                                    <p:set>
                                      <p:cBhvr>
                                        <p:cTn id="87" dur="indefinite"/>
                                        <p:tgtEl>
                                          <p:spTgt spid="6">
                                            <p:txEl>
                                              <p:pRg st="7" end="7"/>
                                            </p:txEl>
                                          </p:spTgt>
                                        </p:tgtEl>
                                        <p:attrNameLst>
                                          <p:attrName>style.opacity</p:attrName>
                                        </p:attrNameLst>
                                      </p:cBhvr>
                                      <p:to>
                                        <p:strVal val="0.5"/>
                                      </p:to>
                                    </p:set>
                                    <p:animEffect filter="image" prLst="opacity: 0.5">
                                      <p:cBhvr rctx="IE">
                                        <p:cTn id="88" dur="indefinite"/>
                                        <p:tgtEl>
                                          <p:spTgt spid="6">
                                            <p:txEl>
                                              <p:pRg st="7" end="7"/>
                                            </p:txEl>
                                          </p:spTgt>
                                        </p:tgtEl>
                                      </p:cBhvr>
                                    </p:animEffect>
                                  </p:childTnLst>
                                </p:cTn>
                              </p:par>
                              <p:par>
                                <p:cTn id="89" presetID="1" presetClass="entr" presetSubtype="0" fill="hold" nodeType="withEffect">
                                  <p:stCondLst>
                                    <p:cond delay="0"/>
                                  </p:stCondLst>
                                  <p:childTnLst>
                                    <p:set>
                                      <p:cBhvr>
                                        <p:cTn id="90" dur="1" fill="hold">
                                          <p:stCondLst>
                                            <p:cond delay="0"/>
                                          </p:stCondLst>
                                        </p:cTn>
                                        <p:tgtEl>
                                          <p:spTgt spid="8">
                                            <p:txEl>
                                              <p:pRg st="8" end="8"/>
                                            </p:txEl>
                                          </p:spTgt>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8">
                                            <p:txEl>
                                              <p:pRg st="9" end="9"/>
                                            </p:txEl>
                                          </p:spTgt>
                                        </p:tgtEl>
                                        <p:attrNameLst>
                                          <p:attrName>style.visibility</p:attrName>
                                        </p:attrNameLst>
                                      </p:cBhvr>
                                      <p:to>
                                        <p:strVal val="visible"/>
                                      </p:to>
                                    </p:set>
                                  </p:childTnLst>
                                </p:cTn>
                              </p:par>
                              <p:par>
                                <p:cTn id="93" presetID="1" presetClass="entr" presetSubtype="0" fill="hold" nodeType="withEffect">
                                  <p:stCondLst>
                                    <p:cond delay="0"/>
                                  </p:stCondLst>
                                  <p:childTnLst>
                                    <p:set>
                                      <p:cBhvr>
                                        <p:cTn id="94" dur="1" fill="hold">
                                          <p:stCondLst>
                                            <p:cond delay="0"/>
                                          </p:stCondLst>
                                        </p:cTn>
                                        <p:tgtEl>
                                          <p:spTgt spid="8">
                                            <p:txEl>
                                              <p:pRg st="10" end="10"/>
                                            </p:txEl>
                                          </p:spTgt>
                                        </p:tgtEl>
                                        <p:attrNameLst>
                                          <p:attrName>style.visibility</p:attrName>
                                        </p:attrNameLst>
                                      </p:cBhvr>
                                      <p:to>
                                        <p:strVal val="visible"/>
                                      </p:to>
                                    </p:set>
                                  </p:childTnLst>
                                </p:cTn>
                              </p:par>
                              <p:par>
                                <p:cTn id="95" presetID="1" presetClass="entr" presetSubtype="0" fill="hold" nodeType="withEffect">
                                  <p:stCondLst>
                                    <p:cond delay="0"/>
                                  </p:stCondLst>
                                  <p:childTnLst>
                                    <p:set>
                                      <p:cBhvr>
                                        <p:cTn id="96" dur="1" fill="hold">
                                          <p:stCondLst>
                                            <p:cond delay="0"/>
                                          </p:stCondLst>
                                        </p:cTn>
                                        <p:tgtEl>
                                          <p:spTgt spid="8">
                                            <p:txEl>
                                              <p:pRg st="11" end="11"/>
                                            </p:txEl>
                                          </p:spTgt>
                                        </p:tgtEl>
                                        <p:attrNameLst>
                                          <p:attrName>style.visibility</p:attrName>
                                        </p:attrNameLst>
                                      </p:cBhvr>
                                      <p:to>
                                        <p:strVal val="visible"/>
                                      </p:to>
                                    </p:set>
                                  </p:childTnLst>
                                </p:cTn>
                              </p:par>
                              <p:par>
                                <p:cTn id="97" presetID="1" presetClass="entr" presetSubtype="0" fill="hold" nodeType="withEffect">
                                  <p:stCondLst>
                                    <p:cond delay="0"/>
                                  </p:stCondLst>
                                  <p:childTnLst>
                                    <p:set>
                                      <p:cBhvr>
                                        <p:cTn id="98" dur="1" fill="hold">
                                          <p:stCondLst>
                                            <p:cond delay="0"/>
                                          </p:stCondLst>
                                        </p:cTn>
                                        <p:tgtEl>
                                          <p:spTgt spid="8">
                                            <p:txEl>
                                              <p:pRg st="12" end="12"/>
                                            </p:txEl>
                                          </p:spTgt>
                                        </p:tgtEl>
                                        <p:attrNameLst>
                                          <p:attrName>style.visibility</p:attrName>
                                        </p:attrNameLst>
                                      </p:cBhvr>
                                      <p:to>
                                        <p:strVal val="visible"/>
                                      </p:to>
                                    </p:set>
                                  </p:childTnLst>
                                </p:cTn>
                              </p:par>
                              <p:par>
                                <p:cTn id="99" presetID="1" presetClass="entr" presetSubtype="0" fill="hold" nodeType="withEffect">
                                  <p:stCondLst>
                                    <p:cond delay="0"/>
                                  </p:stCondLst>
                                  <p:childTnLst>
                                    <p:set>
                                      <p:cBhvr>
                                        <p:cTn id="100" dur="1" fill="hold">
                                          <p:stCondLst>
                                            <p:cond delay="0"/>
                                          </p:stCondLst>
                                        </p:cTn>
                                        <p:tgtEl>
                                          <p:spTgt spid="8">
                                            <p:txEl>
                                              <p:pRg st="13" end="13"/>
                                            </p:txEl>
                                          </p:spTgt>
                                        </p:tgtEl>
                                        <p:attrNameLst>
                                          <p:attrName>style.visibility</p:attrName>
                                        </p:attrNameLst>
                                      </p:cBhvr>
                                      <p:to>
                                        <p:strVal val="visible"/>
                                      </p:to>
                                    </p:set>
                                  </p:childTnLst>
                                </p:cTn>
                              </p:par>
                              <p:par>
                                <p:cTn id="101" presetID="1" presetClass="entr" presetSubtype="0" fill="hold" nodeType="withEffect">
                                  <p:stCondLst>
                                    <p:cond delay="0"/>
                                  </p:stCondLst>
                                  <p:childTnLst>
                                    <p:set>
                                      <p:cBhvr>
                                        <p:cTn id="102" dur="1" fill="hold">
                                          <p:stCondLst>
                                            <p:cond delay="0"/>
                                          </p:stCondLst>
                                        </p:cTn>
                                        <p:tgtEl>
                                          <p:spTgt spid="8">
                                            <p:txEl>
                                              <p:pRg st="14" end="14"/>
                                            </p:txEl>
                                          </p:spTgt>
                                        </p:tgtEl>
                                        <p:attrNameLst>
                                          <p:attrName>style.visibility</p:attrName>
                                        </p:attrNameLst>
                                      </p:cBhvr>
                                      <p:to>
                                        <p:strVal val="visible"/>
                                      </p:to>
                                    </p:set>
                                  </p:childTnLst>
                                </p:cTn>
                              </p:par>
                              <p:par>
                                <p:cTn id="103" presetID="1" presetClass="entr" presetSubtype="0" fill="hold" nodeType="withEffect">
                                  <p:stCondLst>
                                    <p:cond delay="0"/>
                                  </p:stCondLst>
                                  <p:childTnLst>
                                    <p:set>
                                      <p:cBhvr>
                                        <p:cTn id="104" dur="1" fill="hold">
                                          <p:stCondLst>
                                            <p:cond delay="0"/>
                                          </p:stCondLst>
                                        </p:cTn>
                                        <p:tgtEl>
                                          <p:spTgt spid="8">
                                            <p:txEl>
                                              <p:pRg st="15" end="15"/>
                                            </p:txEl>
                                          </p:spTgt>
                                        </p:tgtEl>
                                        <p:attrNameLst>
                                          <p:attrName>style.visibility</p:attrName>
                                        </p:attrNameLst>
                                      </p:cBhvr>
                                      <p:to>
                                        <p:strVal val="visible"/>
                                      </p:to>
                                    </p:set>
                                  </p:childTnLst>
                                </p:cTn>
                              </p:par>
                              <p:par>
                                <p:cTn id="105" presetID="1" presetClass="entr" presetSubtype="0" fill="hold" nodeType="withEffect">
                                  <p:stCondLst>
                                    <p:cond delay="0"/>
                                  </p:stCondLst>
                                  <p:childTnLst>
                                    <p:set>
                                      <p:cBhvr>
                                        <p:cTn id="106" dur="1" fill="hold">
                                          <p:stCondLst>
                                            <p:cond delay="0"/>
                                          </p:stCondLst>
                                        </p:cTn>
                                        <p:tgtEl>
                                          <p:spTgt spid="6">
                                            <p:txEl>
                                              <p:pRg st="8" end="8"/>
                                            </p:txEl>
                                          </p:spTgt>
                                        </p:tgtEl>
                                        <p:attrNameLst>
                                          <p:attrName>style.visibility</p:attrName>
                                        </p:attrNameLst>
                                      </p:cBhvr>
                                      <p:to>
                                        <p:strVal val="visible"/>
                                      </p:to>
                                    </p:set>
                                  </p:childTnLst>
                                </p:cTn>
                              </p:par>
                              <p:par>
                                <p:cTn id="107" presetID="1" presetClass="entr" presetSubtype="0" fill="hold" nodeType="withEffect">
                                  <p:stCondLst>
                                    <p:cond delay="0"/>
                                  </p:stCondLst>
                                  <p:childTnLst>
                                    <p:set>
                                      <p:cBhvr>
                                        <p:cTn id="108" dur="1" fill="hold">
                                          <p:stCondLst>
                                            <p:cond delay="0"/>
                                          </p:stCondLst>
                                        </p:cTn>
                                        <p:tgtEl>
                                          <p:spTgt spid="6">
                                            <p:txEl>
                                              <p:pRg st="9" end="9"/>
                                            </p:txEl>
                                          </p:spTgt>
                                        </p:tgtEl>
                                        <p:attrNameLst>
                                          <p:attrName>style.visibility</p:attrName>
                                        </p:attrNameLst>
                                      </p:cBhvr>
                                      <p:to>
                                        <p:strVal val="visible"/>
                                      </p:to>
                                    </p:set>
                                  </p:childTnLst>
                                </p:cTn>
                              </p:par>
                              <p:par>
                                <p:cTn id="109" presetID="1" presetClass="entr" presetSubtype="0" fill="hold" nodeType="withEffect">
                                  <p:stCondLst>
                                    <p:cond delay="0"/>
                                  </p:stCondLst>
                                  <p:childTnLst>
                                    <p:set>
                                      <p:cBhvr>
                                        <p:cTn id="110" dur="1" fill="hold">
                                          <p:stCondLst>
                                            <p:cond delay="0"/>
                                          </p:stCondLst>
                                        </p:cTn>
                                        <p:tgtEl>
                                          <p:spTgt spid="6">
                                            <p:txEl>
                                              <p:pRg st="10" end="10"/>
                                            </p:txEl>
                                          </p:spTgt>
                                        </p:tgtEl>
                                        <p:attrNameLst>
                                          <p:attrName>style.visibility</p:attrName>
                                        </p:attrNameLst>
                                      </p:cBhvr>
                                      <p:to>
                                        <p:strVal val="visible"/>
                                      </p:to>
                                    </p:set>
                                  </p:childTnLst>
                                </p:cTn>
                              </p:par>
                              <p:par>
                                <p:cTn id="111" presetID="1" presetClass="entr" presetSubtype="0" fill="hold" nodeType="withEffect">
                                  <p:stCondLst>
                                    <p:cond delay="0"/>
                                  </p:stCondLst>
                                  <p:childTnLst>
                                    <p:set>
                                      <p:cBhvr>
                                        <p:cTn id="112" dur="1" fill="hold">
                                          <p:stCondLst>
                                            <p:cond delay="0"/>
                                          </p:stCondLst>
                                        </p:cTn>
                                        <p:tgtEl>
                                          <p:spTgt spid="6">
                                            <p:txEl>
                                              <p:pRg st="11" end="11"/>
                                            </p:txEl>
                                          </p:spTgt>
                                        </p:tgtEl>
                                        <p:attrNameLst>
                                          <p:attrName>style.visibility</p:attrName>
                                        </p:attrNameLst>
                                      </p:cBhvr>
                                      <p:to>
                                        <p:strVal val="visible"/>
                                      </p:to>
                                    </p:set>
                                  </p:childTnLst>
                                </p:cTn>
                              </p:par>
                              <p:par>
                                <p:cTn id="113" presetID="1" presetClass="entr" presetSubtype="0" fill="hold" nodeType="withEffect">
                                  <p:stCondLst>
                                    <p:cond delay="0"/>
                                  </p:stCondLst>
                                  <p:childTnLst>
                                    <p:set>
                                      <p:cBhvr>
                                        <p:cTn id="114" dur="1" fill="hold">
                                          <p:stCondLst>
                                            <p:cond delay="0"/>
                                          </p:stCondLst>
                                        </p:cTn>
                                        <p:tgtEl>
                                          <p:spTgt spid="6">
                                            <p:txEl>
                                              <p:pRg st="12" end="12"/>
                                            </p:txEl>
                                          </p:spTgt>
                                        </p:tgtEl>
                                        <p:attrNameLst>
                                          <p:attrName>style.visibility</p:attrName>
                                        </p:attrNameLst>
                                      </p:cBhvr>
                                      <p:to>
                                        <p:strVal val="visible"/>
                                      </p:to>
                                    </p:set>
                                  </p:childTnLst>
                                </p:cTn>
                              </p:par>
                              <p:par>
                                <p:cTn id="115" presetID="1" presetClass="entr" presetSubtype="0" fill="hold" nodeType="withEffect">
                                  <p:stCondLst>
                                    <p:cond delay="0"/>
                                  </p:stCondLst>
                                  <p:childTnLst>
                                    <p:set>
                                      <p:cBhvr>
                                        <p:cTn id="116" dur="1" fill="hold">
                                          <p:stCondLst>
                                            <p:cond delay="0"/>
                                          </p:stCondLst>
                                        </p:cTn>
                                        <p:tgtEl>
                                          <p:spTgt spid="6">
                                            <p:txEl>
                                              <p:pRg st="13" end="13"/>
                                            </p:txEl>
                                          </p:spTgt>
                                        </p:tgtEl>
                                        <p:attrNameLst>
                                          <p:attrName>style.visibility</p:attrName>
                                        </p:attrNameLst>
                                      </p:cBhvr>
                                      <p:to>
                                        <p:strVal val="visible"/>
                                      </p:to>
                                    </p:set>
                                  </p:childTnLst>
                                </p:cTn>
                              </p:par>
                              <p:par>
                                <p:cTn id="117" presetID="1" presetClass="entr" presetSubtype="0" fill="hold" nodeType="withEffect">
                                  <p:stCondLst>
                                    <p:cond delay="0"/>
                                  </p:stCondLst>
                                  <p:childTnLst>
                                    <p:set>
                                      <p:cBhvr>
                                        <p:cTn id="118" dur="1" fill="hold">
                                          <p:stCondLst>
                                            <p:cond delay="0"/>
                                          </p:stCondLst>
                                        </p:cTn>
                                        <p:tgtEl>
                                          <p:spTgt spid="6">
                                            <p:txEl>
                                              <p:pRg st="14" end="14"/>
                                            </p:txEl>
                                          </p:spTgt>
                                        </p:tgtEl>
                                        <p:attrNameLst>
                                          <p:attrName>style.visibility</p:attrName>
                                        </p:attrNameLst>
                                      </p:cBhvr>
                                      <p:to>
                                        <p:strVal val="visible"/>
                                      </p:to>
                                    </p:set>
                                  </p:childTnLst>
                                </p:cTn>
                              </p:par>
                              <p:par>
                                <p:cTn id="119" presetID="1" presetClass="entr" presetSubtype="0" fill="hold" nodeType="withEffect">
                                  <p:stCondLst>
                                    <p:cond delay="0"/>
                                  </p:stCondLst>
                                  <p:childTnLst>
                                    <p:set>
                                      <p:cBhvr>
                                        <p:cTn id="120" dur="1" fill="hold">
                                          <p:stCondLst>
                                            <p:cond delay="0"/>
                                          </p:stCondLst>
                                        </p:cTn>
                                        <p:tgtEl>
                                          <p:spTgt spid="6">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0D49F5-31DF-4F1D-AB08-9ABC330FC81D}"/>
              </a:ext>
            </a:extLst>
          </p:cNvPr>
          <p:cNvSpPr>
            <a:spLocks noGrp="1"/>
          </p:cNvSpPr>
          <p:nvPr>
            <p:ph type="title"/>
          </p:nvPr>
        </p:nvSpPr>
        <p:spPr/>
        <p:txBody>
          <a:bodyPr/>
          <a:lstStyle/>
          <a:p>
            <a:r>
              <a:rPr lang="en-US" dirty="0"/>
              <a:t>Special Characters</a:t>
            </a:r>
          </a:p>
        </p:txBody>
      </p:sp>
      <p:sp>
        <p:nvSpPr>
          <p:cNvPr id="3" name="Text Placeholder 2">
            <a:extLst>
              <a:ext uri="{FF2B5EF4-FFF2-40B4-BE49-F238E27FC236}">
                <a16:creationId xmlns:a16="http://schemas.microsoft.com/office/drawing/2014/main" id="{53379F75-F6F8-464F-BEA9-07F62B3E7E02}"/>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3103557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B39CE-CB18-4472-977C-0B2848F141F1}"/>
              </a:ext>
            </a:extLst>
          </p:cNvPr>
          <p:cNvSpPr>
            <a:spLocks noGrp="1"/>
          </p:cNvSpPr>
          <p:nvPr>
            <p:ph type="title"/>
          </p:nvPr>
        </p:nvSpPr>
        <p:spPr/>
        <p:txBody>
          <a:bodyPr/>
          <a:lstStyle/>
          <a:p>
            <a:r>
              <a:rPr lang="en-US" dirty="0"/>
              <a:t>Dealing with Special Characters</a:t>
            </a:r>
          </a:p>
        </p:txBody>
      </p:sp>
      <p:sp>
        <p:nvSpPr>
          <p:cNvPr id="3" name="Content Placeholder 2">
            <a:extLst>
              <a:ext uri="{FF2B5EF4-FFF2-40B4-BE49-F238E27FC236}">
                <a16:creationId xmlns:a16="http://schemas.microsoft.com/office/drawing/2014/main" id="{121B0A16-4323-4886-9DC7-AFF43FC306EA}"/>
              </a:ext>
            </a:extLst>
          </p:cNvPr>
          <p:cNvSpPr>
            <a:spLocks noGrp="1"/>
          </p:cNvSpPr>
          <p:nvPr>
            <p:ph idx="1"/>
          </p:nvPr>
        </p:nvSpPr>
        <p:spPr/>
        <p:txBody>
          <a:bodyPr>
            <a:normAutofit/>
          </a:bodyPr>
          <a:lstStyle/>
          <a:p>
            <a:r>
              <a:rPr lang="en-US" dirty="0"/>
              <a:t>., !, &amp;, \, /, “, =, ^, #, `, $, *, %, _, £, (, ), @, +, :, ;, ?, &lt;, &gt;, [,], {, },|.</a:t>
            </a:r>
          </a:p>
          <a:p>
            <a:r>
              <a:rPr lang="en-US" dirty="0"/>
              <a:t>Completely removed for some characters and manually corrected for few.</a:t>
            </a:r>
          </a:p>
          <a:p>
            <a:r>
              <a:rPr lang="en-US" dirty="0"/>
              <a:t>The </a:t>
            </a:r>
            <a:r>
              <a:rPr lang="en-US" dirty="0" err="1"/>
              <a:t>Jupyter</a:t>
            </a:r>
            <a:r>
              <a:rPr lang="en-US" dirty="0"/>
              <a:t> notebook contains the steps: Cleaning Special Characters notebook</a:t>
            </a:r>
          </a:p>
        </p:txBody>
      </p:sp>
    </p:spTree>
    <p:extLst>
      <p:ext uri="{BB962C8B-B14F-4D97-AF65-F5344CB8AC3E}">
        <p14:creationId xmlns:p14="http://schemas.microsoft.com/office/powerpoint/2010/main" val="1112125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7C182-1D5A-49B1-B8CD-1AFE5C92ACCA}"/>
              </a:ext>
            </a:extLst>
          </p:cNvPr>
          <p:cNvSpPr>
            <a:spLocks noGrp="1"/>
          </p:cNvSpPr>
          <p:nvPr>
            <p:ph type="title"/>
          </p:nvPr>
        </p:nvSpPr>
        <p:spPr/>
        <p:txBody>
          <a:bodyPr/>
          <a:lstStyle/>
          <a:p>
            <a:r>
              <a:rPr lang="en-US" dirty="0"/>
              <a:t>Dealing with Special Characters</a:t>
            </a:r>
          </a:p>
        </p:txBody>
      </p:sp>
      <p:pic>
        <p:nvPicPr>
          <p:cNvPr id="9" name="Picture 8">
            <a:extLst>
              <a:ext uri="{FF2B5EF4-FFF2-40B4-BE49-F238E27FC236}">
                <a16:creationId xmlns:a16="http://schemas.microsoft.com/office/drawing/2014/main" id="{DCB7D26F-099D-458D-98F8-263662E44145}"/>
              </a:ext>
            </a:extLst>
          </p:cNvPr>
          <p:cNvPicPr>
            <a:picLocks noChangeAspect="1"/>
          </p:cNvPicPr>
          <p:nvPr/>
        </p:nvPicPr>
        <p:blipFill>
          <a:blip r:embed="rId2"/>
          <a:stretch>
            <a:fillRect/>
          </a:stretch>
        </p:blipFill>
        <p:spPr>
          <a:xfrm>
            <a:off x="541232" y="1569360"/>
            <a:ext cx="11109536" cy="3719280"/>
          </a:xfrm>
          <a:prstGeom prst="rect">
            <a:avLst/>
          </a:prstGeom>
        </p:spPr>
      </p:pic>
    </p:spTree>
    <p:extLst>
      <p:ext uri="{BB962C8B-B14F-4D97-AF65-F5344CB8AC3E}">
        <p14:creationId xmlns:p14="http://schemas.microsoft.com/office/powerpoint/2010/main" val="34039551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1E81399-7332-4B8B-A6EB-72CFB9274460}"/>
              </a:ext>
            </a:extLst>
          </p:cNvPr>
          <p:cNvSpPr>
            <a:spLocks noGrp="1"/>
          </p:cNvSpPr>
          <p:nvPr>
            <p:ph type="title"/>
          </p:nvPr>
        </p:nvSpPr>
        <p:spPr/>
        <p:txBody>
          <a:bodyPr/>
          <a:lstStyle/>
          <a:p>
            <a:r>
              <a:rPr lang="en-US" dirty="0"/>
              <a:t>Combining Wrongly Split words</a:t>
            </a:r>
          </a:p>
        </p:txBody>
      </p:sp>
      <p:sp>
        <p:nvSpPr>
          <p:cNvPr id="5" name="Text Placeholder 4">
            <a:extLst>
              <a:ext uri="{FF2B5EF4-FFF2-40B4-BE49-F238E27FC236}">
                <a16:creationId xmlns:a16="http://schemas.microsoft.com/office/drawing/2014/main" id="{90263A09-0E74-4C68-A516-22750B939128}"/>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15067085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3DD67-EB81-4FB7-8F77-219FF538BFB5}"/>
              </a:ext>
            </a:extLst>
          </p:cNvPr>
          <p:cNvSpPr>
            <a:spLocks noGrp="1"/>
          </p:cNvSpPr>
          <p:nvPr>
            <p:ph type="title"/>
          </p:nvPr>
        </p:nvSpPr>
        <p:spPr/>
        <p:txBody>
          <a:bodyPr/>
          <a:lstStyle/>
          <a:p>
            <a:r>
              <a:rPr lang="en-US" dirty="0"/>
              <a:t>Combining Wrongly Split words</a:t>
            </a:r>
          </a:p>
        </p:txBody>
      </p:sp>
      <p:sp>
        <p:nvSpPr>
          <p:cNvPr id="3" name="Content Placeholder 2">
            <a:extLst>
              <a:ext uri="{FF2B5EF4-FFF2-40B4-BE49-F238E27FC236}">
                <a16:creationId xmlns:a16="http://schemas.microsoft.com/office/drawing/2014/main" id="{89DDDDA3-1ED3-4638-9FF0-948503955E40}"/>
              </a:ext>
            </a:extLst>
          </p:cNvPr>
          <p:cNvSpPr>
            <a:spLocks noGrp="1"/>
          </p:cNvSpPr>
          <p:nvPr>
            <p:ph idx="1"/>
          </p:nvPr>
        </p:nvSpPr>
        <p:spPr/>
        <p:txBody>
          <a:bodyPr>
            <a:normAutofit/>
          </a:bodyPr>
          <a:lstStyle/>
          <a:p>
            <a:r>
              <a:rPr lang="en-US" dirty="0"/>
              <a:t>During the OCR process, few words are split into parts because of wrong interpretation of the text and/or low quality of the scan and/or presence of text in multiple lines. </a:t>
            </a:r>
          </a:p>
          <a:p>
            <a:r>
              <a:rPr lang="en-US" dirty="0"/>
              <a:t>The combining of these words to a single word before spell correction is relevant because, the split words might change to a different word.</a:t>
            </a:r>
          </a:p>
          <a:p>
            <a:r>
              <a:rPr lang="en-US" dirty="0"/>
              <a:t>As the word can be split in an arbitrary fashion, the small words or stop words are not ignored when splitting the profession string into parts. </a:t>
            </a:r>
          </a:p>
        </p:txBody>
      </p:sp>
    </p:spTree>
    <p:extLst>
      <p:ext uri="{BB962C8B-B14F-4D97-AF65-F5344CB8AC3E}">
        <p14:creationId xmlns:p14="http://schemas.microsoft.com/office/powerpoint/2010/main" val="41112956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F30953-A681-4892-807E-064781503CB6}"/>
              </a:ext>
            </a:extLst>
          </p:cNvPr>
          <p:cNvSpPr>
            <a:spLocks noGrp="1"/>
          </p:cNvSpPr>
          <p:nvPr>
            <p:ph type="title"/>
          </p:nvPr>
        </p:nvSpPr>
        <p:spPr/>
        <p:txBody>
          <a:bodyPr/>
          <a:lstStyle/>
          <a:p>
            <a:r>
              <a:rPr lang="en-US" dirty="0"/>
              <a:t>Current State of Data</a:t>
            </a:r>
          </a:p>
        </p:txBody>
      </p:sp>
      <p:sp>
        <p:nvSpPr>
          <p:cNvPr id="3" name="Text Placeholder 2">
            <a:extLst>
              <a:ext uri="{FF2B5EF4-FFF2-40B4-BE49-F238E27FC236}">
                <a16:creationId xmlns:a16="http://schemas.microsoft.com/office/drawing/2014/main" id="{FF7E8504-1A8D-4385-87AA-771C9A9AB135}"/>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28584069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77B4F-812B-4A7B-894F-B228CEB867FF}"/>
              </a:ext>
            </a:extLst>
          </p:cNvPr>
          <p:cNvSpPr>
            <a:spLocks noGrp="1"/>
          </p:cNvSpPr>
          <p:nvPr>
            <p:ph type="title"/>
          </p:nvPr>
        </p:nvSpPr>
        <p:spPr/>
        <p:txBody>
          <a:bodyPr/>
          <a:lstStyle/>
          <a:p>
            <a:r>
              <a:rPr lang="en-US" dirty="0"/>
              <a:t>Combining wrongly split words – split at space and hyphen</a:t>
            </a:r>
          </a:p>
        </p:txBody>
      </p:sp>
      <p:sp>
        <p:nvSpPr>
          <p:cNvPr id="8" name="Content Placeholder 7">
            <a:extLst>
              <a:ext uri="{FF2B5EF4-FFF2-40B4-BE49-F238E27FC236}">
                <a16:creationId xmlns:a16="http://schemas.microsoft.com/office/drawing/2014/main" id="{DF77C97F-16D4-4990-8D6F-5B014B415723}"/>
              </a:ext>
            </a:extLst>
          </p:cNvPr>
          <p:cNvSpPr>
            <a:spLocks noGrp="1"/>
          </p:cNvSpPr>
          <p:nvPr>
            <p:ph sz="half" idx="1"/>
          </p:nvPr>
        </p:nvSpPr>
        <p:spPr/>
        <p:txBody>
          <a:bodyPr>
            <a:normAutofit lnSpcReduction="10000"/>
          </a:bodyPr>
          <a:lstStyle/>
          <a:p>
            <a:r>
              <a:rPr lang="fr-FR" dirty="0"/>
              <a:t>produits chimiques pour l'a. </a:t>
            </a:r>
            <a:r>
              <a:rPr lang="fr-FR" dirty="0" err="1"/>
              <a:t>griculture</a:t>
            </a:r>
            <a:endParaRPr lang="fr-FR" dirty="0"/>
          </a:p>
          <a:p>
            <a:r>
              <a:rPr lang="fr-FR" dirty="0" err="1"/>
              <a:t>fabr</a:t>
            </a:r>
            <a:r>
              <a:rPr lang="fr-FR" dirty="0"/>
              <a:t>. d'</a:t>
            </a:r>
            <a:r>
              <a:rPr lang="fr-FR" dirty="0" err="1"/>
              <a:t>éta</a:t>
            </a:r>
            <a:r>
              <a:rPr lang="fr-FR" dirty="0"/>
              <a:t> </a:t>
            </a:r>
            <a:r>
              <a:rPr lang="fr-FR" dirty="0" err="1"/>
              <a:t>lages</a:t>
            </a:r>
            <a:r>
              <a:rPr lang="fr-FR" dirty="0"/>
              <a:t> et d'armures</a:t>
            </a:r>
          </a:p>
          <a:p>
            <a:r>
              <a:rPr lang="fr-FR" dirty="0" err="1"/>
              <a:t>fabr</a:t>
            </a:r>
            <a:r>
              <a:rPr lang="fr-FR" dirty="0"/>
              <a:t>. de nouveautés au </a:t>
            </a:r>
            <a:r>
              <a:rPr lang="fr-FR" dirty="0" err="1"/>
              <a:t>cro</a:t>
            </a:r>
            <a:r>
              <a:rPr lang="fr-FR" dirty="0"/>
              <a:t>. </a:t>
            </a:r>
            <a:r>
              <a:rPr lang="fr-FR" dirty="0" err="1"/>
              <a:t>chet</a:t>
            </a:r>
            <a:r>
              <a:rPr lang="fr-FR" dirty="0"/>
              <a:t> et au filet</a:t>
            </a:r>
          </a:p>
          <a:p>
            <a:r>
              <a:rPr lang="fr-FR" dirty="0"/>
              <a:t>à la bibliothèque </a:t>
            </a:r>
            <a:r>
              <a:rPr lang="fr-FR" dirty="0" err="1"/>
              <a:t>impé</a:t>
            </a:r>
            <a:r>
              <a:rPr lang="fr-FR" dirty="0"/>
              <a:t>| </a:t>
            </a:r>
            <a:r>
              <a:rPr lang="fr-FR" dirty="0" err="1"/>
              <a:t>riale</a:t>
            </a:r>
            <a:endParaRPr lang="fr-FR" dirty="0"/>
          </a:p>
          <a:p>
            <a:r>
              <a:rPr lang="fr-FR" dirty="0"/>
              <a:t>ancien chef de </a:t>
            </a:r>
            <a:r>
              <a:rPr lang="fr-FR" dirty="0" err="1"/>
              <a:t>bur</a:t>
            </a:r>
            <a:r>
              <a:rPr lang="fr-FR" dirty="0"/>
              <a:t>. au </a:t>
            </a:r>
            <a:r>
              <a:rPr lang="fr-FR" dirty="0" err="1"/>
              <a:t>minist</a:t>
            </a:r>
            <a:r>
              <a:rPr lang="fr-FR" dirty="0"/>
              <a:t>. des </a:t>
            </a:r>
            <a:r>
              <a:rPr lang="fr-FR" dirty="0" err="1"/>
              <a:t>financ</a:t>
            </a:r>
            <a:r>
              <a:rPr lang="fr-FR" dirty="0"/>
              <a:t>.</a:t>
            </a:r>
          </a:p>
          <a:p>
            <a:r>
              <a:rPr lang="en-US" dirty="0" err="1"/>
              <a:t>curé</a:t>
            </a:r>
            <a:r>
              <a:rPr lang="en-US" dirty="0"/>
              <a:t> de </a:t>
            </a:r>
            <a:r>
              <a:rPr lang="en-US" dirty="0" err="1"/>
              <a:t>st-thomas-d'a.quin</a:t>
            </a:r>
            <a:endParaRPr lang="en-US" dirty="0"/>
          </a:p>
          <a:p>
            <a:r>
              <a:rPr lang="en-US" dirty="0" err="1"/>
              <a:t>art.del'op</a:t>
            </a:r>
            <a:r>
              <a:rPr lang="en-US" dirty="0"/>
              <a:t>.</a:t>
            </a:r>
          </a:p>
        </p:txBody>
      </p:sp>
      <p:sp>
        <p:nvSpPr>
          <p:cNvPr id="6" name="Content Placeholder 5">
            <a:extLst>
              <a:ext uri="{FF2B5EF4-FFF2-40B4-BE49-F238E27FC236}">
                <a16:creationId xmlns:a16="http://schemas.microsoft.com/office/drawing/2014/main" id="{0EEA3015-CEE3-450D-9A43-9CEF8DFF8AA7}"/>
              </a:ext>
            </a:extLst>
          </p:cNvPr>
          <p:cNvSpPr>
            <a:spLocks noGrp="1"/>
          </p:cNvSpPr>
          <p:nvPr>
            <p:ph sz="half" idx="2"/>
          </p:nvPr>
        </p:nvSpPr>
        <p:spPr/>
        <p:txBody>
          <a:bodyPr>
            <a:normAutofit lnSpcReduction="10000"/>
          </a:bodyPr>
          <a:lstStyle/>
          <a:p>
            <a:r>
              <a:rPr lang="fr-FR" dirty="0"/>
              <a:t>[produits, chimiques, pour, l’a., </a:t>
            </a:r>
            <a:r>
              <a:rPr lang="fr-FR" dirty="0" err="1"/>
              <a:t>griculture</a:t>
            </a:r>
            <a:r>
              <a:rPr lang="fr-FR" dirty="0"/>
              <a:t>]</a:t>
            </a:r>
          </a:p>
          <a:p>
            <a:r>
              <a:rPr lang="fr-FR" dirty="0"/>
              <a:t>[</a:t>
            </a:r>
            <a:r>
              <a:rPr lang="fr-FR" dirty="0" err="1"/>
              <a:t>fabr</a:t>
            </a:r>
            <a:r>
              <a:rPr lang="fr-FR" dirty="0"/>
              <a:t>., d’</a:t>
            </a:r>
            <a:r>
              <a:rPr lang="fr-FR" dirty="0" err="1"/>
              <a:t>éta</a:t>
            </a:r>
            <a:r>
              <a:rPr lang="fr-FR" dirty="0"/>
              <a:t>, </a:t>
            </a:r>
            <a:r>
              <a:rPr lang="fr-FR" dirty="0" err="1"/>
              <a:t>lages</a:t>
            </a:r>
            <a:r>
              <a:rPr lang="fr-FR" dirty="0"/>
              <a:t>, et, d'armures]</a:t>
            </a:r>
          </a:p>
          <a:p>
            <a:r>
              <a:rPr lang="fr-FR" dirty="0"/>
              <a:t>[</a:t>
            </a:r>
            <a:r>
              <a:rPr lang="fr-FR" dirty="0" err="1"/>
              <a:t>fabr</a:t>
            </a:r>
            <a:r>
              <a:rPr lang="fr-FR" dirty="0"/>
              <a:t>., de, nouveautés, au, </a:t>
            </a:r>
            <a:r>
              <a:rPr lang="fr-FR" dirty="0" err="1"/>
              <a:t>cro</a:t>
            </a:r>
            <a:r>
              <a:rPr lang="fr-FR" dirty="0"/>
              <a:t>., </a:t>
            </a:r>
            <a:r>
              <a:rPr lang="fr-FR" dirty="0" err="1"/>
              <a:t>chet</a:t>
            </a:r>
            <a:r>
              <a:rPr lang="fr-FR" dirty="0"/>
              <a:t>, et, au, filet]</a:t>
            </a:r>
          </a:p>
          <a:p>
            <a:r>
              <a:rPr lang="fr-FR" dirty="0"/>
              <a:t>[à, la, bibliothèque, </a:t>
            </a:r>
            <a:r>
              <a:rPr lang="fr-FR" dirty="0" err="1"/>
              <a:t>impé</a:t>
            </a:r>
            <a:r>
              <a:rPr lang="fr-FR" dirty="0"/>
              <a:t>|, </a:t>
            </a:r>
            <a:r>
              <a:rPr lang="fr-FR" dirty="0" err="1"/>
              <a:t>riale</a:t>
            </a:r>
            <a:r>
              <a:rPr lang="fr-FR" dirty="0"/>
              <a:t>]</a:t>
            </a:r>
          </a:p>
          <a:p>
            <a:r>
              <a:rPr lang="fr-FR" dirty="0"/>
              <a:t>[ancien, chef, de, </a:t>
            </a:r>
            <a:r>
              <a:rPr lang="fr-FR" dirty="0" err="1"/>
              <a:t>bur</a:t>
            </a:r>
            <a:r>
              <a:rPr lang="fr-FR" dirty="0"/>
              <a:t>., au, </a:t>
            </a:r>
            <a:r>
              <a:rPr lang="fr-FR" dirty="0" err="1"/>
              <a:t>minist</a:t>
            </a:r>
            <a:r>
              <a:rPr lang="fr-FR" dirty="0"/>
              <a:t>., des, </a:t>
            </a:r>
            <a:r>
              <a:rPr lang="fr-FR" dirty="0" err="1"/>
              <a:t>financ</a:t>
            </a:r>
            <a:r>
              <a:rPr lang="fr-FR" dirty="0"/>
              <a:t>.]</a:t>
            </a:r>
          </a:p>
          <a:p>
            <a:r>
              <a:rPr lang="en-US" dirty="0"/>
              <a:t>[cure, de, </a:t>
            </a:r>
            <a:r>
              <a:rPr lang="en-US" dirty="0" err="1"/>
              <a:t>st</a:t>
            </a:r>
            <a:r>
              <a:rPr lang="en-US" dirty="0"/>
              <a:t>, </a:t>
            </a:r>
            <a:r>
              <a:rPr lang="en-US" dirty="0" err="1"/>
              <a:t>thomas</a:t>
            </a:r>
            <a:r>
              <a:rPr lang="en-US" dirty="0"/>
              <a:t>, </a:t>
            </a:r>
            <a:r>
              <a:rPr lang="en-US" dirty="0" err="1"/>
              <a:t>d'a.quin</a:t>
            </a:r>
            <a:r>
              <a:rPr lang="en-US" dirty="0"/>
              <a:t>]</a:t>
            </a:r>
          </a:p>
          <a:p>
            <a:r>
              <a:rPr lang="en-US" dirty="0"/>
              <a:t>[art., op.]</a:t>
            </a:r>
          </a:p>
        </p:txBody>
      </p:sp>
    </p:spTree>
    <p:extLst>
      <p:ext uri="{BB962C8B-B14F-4D97-AF65-F5344CB8AC3E}">
        <p14:creationId xmlns:p14="http://schemas.microsoft.com/office/powerpoint/2010/main" val="1016030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9" presetClass="emph" presetSubtype="0" nodeType="clickEffect">
                                  <p:stCondLst>
                                    <p:cond delay="0"/>
                                  </p:stCondLst>
                                  <p:childTnLst>
                                    <p:set>
                                      <p:cBhvr>
                                        <p:cTn id="12" dur="indefinite"/>
                                        <p:tgtEl>
                                          <p:spTgt spid="8">
                                            <p:txEl>
                                              <p:pRg st="0" end="0"/>
                                            </p:txEl>
                                          </p:spTgt>
                                        </p:tgtEl>
                                        <p:attrNameLst>
                                          <p:attrName>style.opacity</p:attrName>
                                        </p:attrNameLst>
                                      </p:cBhvr>
                                      <p:to>
                                        <p:strVal val="0.5"/>
                                      </p:to>
                                    </p:set>
                                    <p:animEffect filter="image" prLst="opacity: 0.5">
                                      <p:cBhvr rctx="IE">
                                        <p:cTn id="13" dur="indefinite"/>
                                        <p:tgtEl>
                                          <p:spTgt spid="8">
                                            <p:txEl>
                                              <p:pRg st="0" end="0"/>
                                            </p:txEl>
                                          </p:spTgt>
                                        </p:tgtEl>
                                      </p:cBhvr>
                                    </p:animEffect>
                                  </p:childTnLst>
                                </p:cTn>
                              </p:par>
                              <p:par>
                                <p:cTn id="14" presetID="9" presetClass="emph" presetSubtype="0" nodeType="withEffect">
                                  <p:stCondLst>
                                    <p:cond delay="0"/>
                                  </p:stCondLst>
                                  <p:childTnLst>
                                    <p:set>
                                      <p:cBhvr>
                                        <p:cTn id="15" dur="indefinite"/>
                                        <p:tgtEl>
                                          <p:spTgt spid="6">
                                            <p:txEl>
                                              <p:pRg st="0" end="0"/>
                                            </p:txEl>
                                          </p:spTgt>
                                        </p:tgtEl>
                                        <p:attrNameLst>
                                          <p:attrName>style.opacity</p:attrName>
                                        </p:attrNameLst>
                                      </p:cBhvr>
                                      <p:to>
                                        <p:strVal val="0.5"/>
                                      </p:to>
                                    </p:set>
                                    <p:animEffect filter="image" prLst="opacity: 0.5">
                                      <p:cBhvr rctx="IE">
                                        <p:cTn id="16" dur="indefinite"/>
                                        <p:tgtEl>
                                          <p:spTgt spid="6">
                                            <p:txEl>
                                              <p:pRg st="0" end="0"/>
                                            </p:txEl>
                                          </p:spTgt>
                                        </p:tgtEl>
                                      </p:cBhvr>
                                    </p:animEffect>
                                  </p:childTnLst>
                                </p:cTn>
                              </p:par>
                              <p:par>
                                <p:cTn id="17" presetID="1" presetClass="entr" presetSubtype="0" fill="hold" nodeType="withEffect">
                                  <p:stCondLst>
                                    <p:cond delay="0"/>
                                  </p:stCondLst>
                                  <p:childTnLst>
                                    <p:set>
                                      <p:cBhvr>
                                        <p:cTn id="18" dur="1" fill="hold">
                                          <p:stCondLst>
                                            <p:cond delay="0"/>
                                          </p:stCondLst>
                                        </p:cTn>
                                        <p:tgtEl>
                                          <p:spTgt spid="8">
                                            <p:txEl>
                                              <p:pRg st="1" end="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9" presetClass="emph" presetSubtype="0" nodeType="clickEffect">
                                  <p:stCondLst>
                                    <p:cond delay="0"/>
                                  </p:stCondLst>
                                  <p:childTnLst>
                                    <p:set>
                                      <p:cBhvr>
                                        <p:cTn id="24" dur="indefinite"/>
                                        <p:tgtEl>
                                          <p:spTgt spid="8">
                                            <p:txEl>
                                              <p:pRg st="1" end="1"/>
                                            </p:txEl>
                                          </p:spTgt>
                                        </p:tgtEl>
                                        <p:attrNameLst>
                                          <p:attrName>style.opacity</p:attrName>
                                        </p:attrNameLst>
                                      </p:cBhvr>
                                      <p:to>
                                        <p:strVal val="0.5"/>
                                      </p:to>
                                    </p:set>
                                    <p:animEffect filter="image" prLst="opacity: 0.5">
                                      <p:cBhvr rctx="IE">
                                        <p:cTn id="25" dur="indefinite"/>
                                        <p:tgtEl>
                                          <p:spTgt spid="8">
                                            <p:txEl>
                                              <p:pRg st="1" end="1"/>
                                            </p:txEl>
                                          </p:spTgt>
                                        </p:tgtEl>
                                      </p:cBhvr>
                                    </p:animEffect>
                                  </p:childTnLst>
                                </p:cTn>
                              </p:par>
                              <p:par>
                                <p:cTn id="26" presetID="9" presetClass="emph" presetSubtype="0" nodeType="withEffect">
                                  <p:stCondLst>
                                    <p:cond delay="0"/>
                                  </p:stCondLst>
                                  <p:childTnLst>
                                    <p:set>
                                      <p:cBhvr>
                                        <p:cTn id="27" dur="indefinite"/>
                                        <p:tgtEl>
                                          <p:spTgt spid="6">
                                            <p:txEl>
                                              <p:pRg st="1" end="1"/>
                                            </p:txEl>
                                          </p:spTgt>
                                        </p:tgtEl>
                                        <p:attrNameLst>
                                          <p:attrName>style.opacity</p:attrName>
                                        </p:attrNameLst>
                                      </p:cBhvr>
                                      <p:to>
                                        <p:strVal val="0.5"/>
                                      </p:to>
                                    </p:set>
                                    <p:animEffect filter="image" prLst="opacity: 0.5">
                                      <p:cBhvr rctx="IE">
                                        <p:cTn id="28" dur="indefinite"/>
                                        <p:tgtEl>
                                          <p:spTgt spid="6">
                                            <p:txEl>
                                              <p:pRg st="1" end="1"/>
                                            </p:txEl>
                                          </p:spTgt>
                                        </p:tgtEl>
                                      </p:cBhvr>
                                    </p:animEffect>
                                  </p:childTnLst>
                                </p:cTn>
                              </p:par>
                              <p:par>
                                <p:cTn id="29" presetID="1" presetClass="entr" presetSubtype="0" fill="hold" nodeType="withEffect">
                                  <p:stCondLst>
                                    <p:cond delay="0"/>
                                  </p:stCondLst>
                                  <p:childTnLst>
                                    <p:set>
                                      <p:cBhvr>
                                        <p:cTn id="30" dur="1" fill="hold">
                                          <p:stCondLst>
                                            <p:cond delay="0"/>
                                          </p:stCondLst>
                                        </p:cTn>
                                        <p:tgtEl>
                                          <p:spTgt spid="8">
                                            <p:txEl>
                                              <p:pRg st="2" end="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9" presetClass="emph" presetSubtype="0" nodeType="clickEffect">
                                  <p:stCondLst>
                                    <p:cond delay="0"/>
                                  </p:stCondLst>
                                  <p:childTnLst>
                                    <p:set>
                                      <p:cBhvr>
                                        <p:cTn id="36" dur="indefinite"/>
                                        <p:tgtEl>
                                          <p:spTgt spid="8">
                                            <p:txEl>
                                              <p:pRg st="2" end="2"/>
                                            </p:txEl>
                                          </p:spTgt>
                                        </p:tgtEl>
                                        <p:attrNameLst>
                                          <p:attrName>style.opacity</p:attrName>
                                        </p:attrNameLst>
                                      </p:cBhvr>
                                      <p:to>
                                        <p:strVal val="0.5"/>
                                      </p:to>
                                    </p:set>
                                    <p:animEffect filter="image" prLst="opacity: 0.5">
                                      <p:cBhvr rctx="IE">
                                        <p:cTn id="37" dur="indefinite"/>
                                        <p:tgtEl>
                                          <p:spTgt spid="8">
                                            <p:txEl>
                                              <p:pRg st="2" end="2"/>
                                            </p:txEl>
                                          </p:spTgt>
                                        </p:tgtEl>
                                      </p:cBhvr>
                                    </p:animEffect>
                                  </p:childTnLst>
                                </p:cTn>
                              </p:par>
                              <p:par>
                                <p:cTn id="38" presetID="9" presetClass="emph" presetSubtype="0" nodeType="withEffect">
                                  <p:stCondLst>
                                    <p:cond delay="0"/>
                                  </p:stCondLst>
                                  <p:childTnLst>
                                    <p:set>
                                      <p:cBhvr>
                                        <p:cTn id="39" dur="indefinite"/>
                                        <p:tgtEl>
                                          <p:spTgt spid="6">
                                            <p:txEl>
                                              <p:pRg st="2" end="2"/>
                                            </p:txEl>
                                          </p:spTgt>
                                        </p:tgtEl>
                                        <p:attrNameLst>
                                          <p:attrName>style.opacity</p:attrName>
                                        </p:attrNameLst>
                                      </p:cBhvr>
                                      <p:to>
                                        <p:strVal val="0.5"/>
                                      </p:to>
                                    </p:set>
                                    <p:animEffect filter="image" prLst="opacity: 0.5">
                                      <p:cBhvr rctx="IE">
                                        <p:cTn id="40" dur="indefinite"/>
                                        <p:tgtEl>
                                          <p:spTgt spid="6">
                                            <p:txEl>
                                              <p:pRg st="2" end="2"/>
                                            </p:txEl>
                                          </p:spTgt>
                                        </p:tgtEl>
                                      </p:cBhvr>
                                    </p:animEffect>
                                  </p:childTnLst>
                                </p:cTn>
                              </p:par>
                              <p:par>
                                <p:cTn id="41" presetID="1" presetClass="entr" presetSubtype="0" fill="hold" nodeType="withEffect">
                                  <p:stCondLst>
                                    <p:cond delay="0"/>
                                  </p:stCondLst>
                                  <p:childTnLst>
                                    <p:set>
                                      <p:cBhvr>
                                        <p:cTn id="42" dur="1" fill="hold">
                                          <p:stCondLst>
                                            <p:cond delay="0"/>
                                          </p:stCondLst>
                                        </p:cTn>
                                        <p:tgtEl>
                                          <p:spTgt spid="8">
                                            <p:txEl>
                                              <p:pRg st="3" end="3"/>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9" presetClass="emph" presetSubtype="0" nodeType="clickEffect">
                                  <p:stCondLst>
                                    <p:cond delay="0"/>
                                  </p:stCondLst>
                                  <p:childTnLst>
                                    <p:set>
                                      <p:cBhvr>
                                        <p:cTn id="48" dur="indefinite"/>
                                        <p:tgtEl>
                                          <p:spTgt spid="8">
                                            <p:txEl>
                                              <p:pRg st="3" end="3"/>
                                            </p:txEl>
                                          </p:spTgt>
                                        </p:tgtEl>
                                        <p:attrNameLst>
                                          <p:attrName>style.opacity</p:attrName>
                                        </p:attrNameLst>
                                      </p:cBhvr>
                                      <p:to>
                                        <p:strVal val="0.5"/>
                                      </p:to>
                                    </p:set>
                                    <p:animEffect filter="image" prLst="opacity: 0.5">
                                      <p:cBhvr rctx="IE">
                                        <p:cTn id="49" dur="indefinite"/>
                                        <p:tgtEl>
                                          <p:spTgt spid="8">
                                            <p:txEl>
                                              <p:pRg st="3" end="3"/>
                                            </p:txEl>
                                          </p:spTgt>
                                        </p:tgtEl>
                                      </p:cBhvr>
                                    </p:animEffect>
                                  </p:childTnLst>
                                </p:cTn>
                              </p:par>
                              <p:par>
                                <p:cTn id="50" presetID="9" presetClass="emph" presetSubtype="0" nodeType="withEffect">
                                  <p:stCondLst>
                                    <p:cond delay="0"/>
                                  </p:stCondLst>
                                  <p:childTnLst>
                                    <p:set>
                                      <p:cBhvr>
                                        <p:cTn id="51" dur="indefinite"/>
                                        <p:tgtEl>
                                          <p:spTgt spid="6">
                                            <p:txEl>
                                              <p:pRg st="3" end="3"/>
                                            </p:txEl>
                                          </p:spTgt>
                                        </p:tgtEl>
                                        <p:attrNameLst>
                                          <p:attrName>style.opacity</p:attrName>
                                        </p:attrNameLst>
                                      </p:cBhvr>
                                      <p:to>
                                        <p:strVal val="0.5"/>
                                      </p:to>
                                    </p:set>
                                    <p:animEffect filter="image" prLst="opacity: 0.5">
                                      <p:cBhvr rctx="IE">
                                        <p:cTn id="52" dur="indefinite"/>
                                        <p:tgtEl>
                                          <p:spTgt spid="6">
                                            <p:txEl>
                                              <p:pRg st="3" end="3"/>
                                            </p:txEl>
                                          </p:spTgt>
                                        </p:tgtEl>
                                      </p:cBhvr>
                                    </p:animEffect>
                                  </p:childTnLst>
                                </p:cTn>
                              </p:par>
                              <p:par>
                                <p:cTn id="53" presetID="1" presetClass="entr" presetSubtype="0" fill="hold" nodeType="withEffect">
                                  <p:stCondLst>
                                    <p:cond delay="0"/>
                                  </p:stCondLst>
                                  <p:childTnLst>
                                    <p:set>
                                      <p:cBhvr>
                                        <p:cTn id="54" dur="1" fill="hold">
                                          <p:stCondLst>
                                            <p:cond delay="0"/>
                                          </p:stCondLst>
                                        </p:cTn>
                                        <p:tgtEl>
                                          <p:spTgt spid="8">
                                            <p:txEl>
                                              <p:pRg st="4" end="4"/>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9" presetClass="emph" presetSubtype="0" nodeType="clickEffect">
                                  <p:stCondLst>
                                    <p:cond delay="0"/>
                                  </p:stCondLst>
                                  <p:childTnLst>
                                    <p:set>
                                      <p:cBhvr>
                                        <p:cTn id="60" dur="indefinite"/>
                                        <p:tgtEl>
                                          <p:spTgt spid="8">
                                            <p:txEl>
                                              <p:pRg st="4" end="4"/>
                                            </p:txEl>
                                          </p:spTgt>
                                        </p:tgtEl>
                                        <p:attrNameLst>
                                          <p:attrName>style.opacity</p:attrName>
                                        </p:attrNameLst>
                                      </p:cBhvr>
                                      <p:to>
                                        <p:strVal val="0.5"/>
                                      </p:to>
                                    </p:set>
                                    <p:animEffect filter="image" prLst="opacity: 0.5">
                                      <p:cBhvr rctx="IE">
                                        <p:cTn id="61" dur="indefinite"/>
                                        <p:tgtEl>
                                          <p:spTgt spid="8">
                                            <p:txEl>
                                              <p:pRg st="4" end="4"/>
                                            </p:txEl>
                                          </p:spTgt>
                                        </p:tgtEl>
                                      </p:cBhvr>
                                    </p:animEffect>
                                  </p:childTnLst>
                                </p:cTn>
                              </p:par>
                              <p:par>
                                <p:cTn id="62" presetID="9" presetClass="emph" presetSubtype="0" nodeType="withEffect">
                                  <p:stCondLst>
                                    <p:cond delay="0"/>
                                  </p:stCondLst>
                                  <p:childTnLst>
                                    <p:set>
                                      <p:cBhvr>
                                        <p:cTn id="63" dur="indefinite"/>
                                        <p:tgtEl>
                                          <p:spTgt spid="6">
                                            <p:txEl>
                                              <p:pRg st="4" end="4"/>
                                            </p:txEl>
                                          </p:spTgt>
                                        </p:tgtEl>
                                        <p:attrNameLst>
                                          <p:attrName>style.opacity</p:attrName>
                                        </p:attrNameLst>
                                      </p:cBhvr>
                                      <p:to>
                                        <p:strVal val="0.5"/>
                                      </p:to>
                                    </p:set>
                                    <p:animEffect filter="image" prLst="opacity: 0.5">
                                      <p:cBhvr rctx="IE">
                                        <p:cTn id="64" dur="indefinite"/>
                                        <p:tgtEl>
                                          <p:spTgt spid="6">
                                            <p:txEl>
                                              <p:pRg st="4" end="4"/>
                                            </p:txEl>
                                          </p:spTgt>
                                        </p:tgtEl>
                                      </p:cBhvr>
                                    </p:animEffect>
                                  </p:childTnLst>
                                </p:cTn>
                              </p:par>
                              <p:par>
                                <p:cTn id="65" presetID="1" presetClass="entr" presetSubtype="0" fill="hold" nodeType="withEffect">
                                  <p:stCondLst>
                                    <p:cond delay="0"/>
                                  </p:stCondLst>
                                  <p:childTnLst>
                                    <p:set>
                                      <p:cBhvr>
                                        <p:cTn id="66" dur="1" fill="hold">
                                          <p:stCondLst>
                                            <p:cond delay="0"/>
                                          </p:stCondLst>
                                        </p:cTn>
                                        <p:tgtEl>
                                          <p:spTgt spid="8">
                                            <p:txEl>
                                              <p:pRg st="5" end="5"/>
                                            </p:txEl>
                                          </p:spTgt>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8">
                                            <p:txEl>
                                              <p:pRg st="6" end="6"/>
                                            </p:txEl>
                                          </p:spTgt>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6">
                                            <p:txEl>
                                              <p:pRg st="5" end="5"/>
                                            </p:txEl>
                                          </p:spTgt>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77B4F-812B-4A7B-894F-B228CEB867FF}"/>
              </a:ext>
            </a:extLst>
          </p:cNvPr>
          <p:cNvSpPr>
            <a:spLocks noGrp="1"/>
          </p:cNvSpPr>
          <p:nvPr>
            <p:ph type="title"/>
          </p:nvPr>
        </p:nvSpPr>
        <p:spPr/>
        <p:txBody>
          <a:bodyPr/>
          <a:lstStyle/>
          <a:p>
            <a:r>
              <a:rPr lang="en-US" dirty="0"/>
              <a:t>Combining wrongly split words – split at apostrophe</a:t>
            </a:r>
          </a:p>
        </p:txBody>
      </p:sp>
      <p:sp>
        <p:nvSpPr>
          <p:cNvPr id="8" name="Content Placeholder 7">
            <a:extLst>
              <a:ext uri="{FF2B5EF4-FFF2-40B4-BE49-F238E27FC236}">
                <a16:creationId xmlns:a16="http://schemas.microsoft.com/office/drawing/2014/main" id="{DF77C97F-16D4-4990-8D6F-5B014B415723}"/>
              </a:ext>
            </a:extLst>
          </p:cNvPr>
          <p:cNvSpPr>
            <a:spLocks noGrp="1"/>
          </p:cNvSpPr>
          <p:nvPr>
            <p:ph sz="half" idx="1"/>
          </p:nvPr>
        </p:nvSpPr>
        <p:spPr/>
        <p:txBody>
          <a:bodyPr>
            <a:normAutofit fontScale="62500" lnSpcReduction="20000"/>
          </a:bodyPr>
          <a:lstStyle/>
          <a:p>
            <a:r>
              <a:rPr lang="fr-FR" dirty="0"/>
              <a:t>produits chimiques pour l'a. </a:t>
            </a:r>
            <a:r>
              <a:rPr lang="fr-FR" dirty="0" err="1"/>
              <a:t>griculture</a:t>
            </a:r>
            <a:endParaRPr lang="fr-FR" dirty="0"/>
          </a:p>
          <a:p>
            <a:pPr lvl="1"/>
            <a:r>
              <a:rPr lang="fr-FR" dirty="0"/>
              <a:t>[produits, chimiques, pour, l’a., </a:t>
            </a:r>
            <a:r>
              <a:rPr lang="fr-FR" dirty="0" err="1"/>
              <a:t>griculture</a:t>
            </a:r>
            <a:r>
              <a:rPr lang="fr-FR" dirty="0"/>
              <a:t>]</a:t>
            </a:r>
          </a:p>
          <a:p>
            <a:r>
              <a:rPr lang="fr-FR" dirty="0" err="1"/>
              <a:t>fabr</a:t>
            </a:r>
            <a:r>
              <a:rPr lang="fr-FR" dirty="0"/>
              <a:t>. d'</a:t>
            </a:r>
            <a:r>
              <a:rPr lang="fr-FR" dirty="0" err="1"/>
              <a:t>éta</a:t>
            </a:r>
            <a:r>
              <a:rPr lang="fr-FR" dirty="0"/>
              <a:t> </a:t>
            </a:r>
            <a:r>
              <a:rPr lang="fr-FR" dirty="0" err="1"/>
              <a:t>lages</a:t>
            </a:r>
            <a:r>
              <a:rPr lang="fr-FR" dirty="0"/>
              <a:t> et d'armures</a:t>
            </a:r>
          </a:p>
          <a:p>
            <a:pPr lvl="1"/>
            <a:r>
              <a:rPr lang="fr-FR" dirty="0"/>
              <a:t>[</a:t>
            </a:r>
            <a:r>
              <a:rPr lang="fr-FR" dirty="0" err="1"/>
              <a:t>fabr</a:t>
            </a:r>
            <a:r>
              <a:rPr lang="fr-FR" dirty="0"/>
              <a:t>., d’</a:t>
            </a:r>
            <a:r>
              <a:rPr lang="fr-FR" dirty="0" err="1"/>
              <a:t>éta</a:t>
            </a:r>
            <a:r>
              <a:rPr lang="fr-FR" dirty="0"/>
              <a:t>, </a:t>
            </a:r>
            <a:r>
              <a:rPr lang="fr-FR" dirty="0" err="1"/>
              <a:t>lages</a:t>
            </a:r>
            <a:r>
              <a:rPr lang="fr-FR" dirty="0"/>
              <a:t>, et, d'armures]</a:t>
            </a:r>
          </a:p>
          <a:p>
            <a:r>
              <a:rPr lang="fr-FR" dirty="0" err="1"/>
              <a:t>fabr</a:t>
            </a:r>
            <a:r>
              <a:rPr lang="fr-FR" dirty="0"/>
              <a:t>. de nouveautés au </a:t>
            </a:r>
            <a:r>
              <a:rPr lang="fr-FR" dirty="0" err="1"/>
              <a:t>cro</a:t>
            </a:r>
            <a:r>
              <a:rPr lang="fr-FR" dirty="0"/>
              <a:t>. </a:t>
            </a:r>
            <a:r>
              <a:rPr lang="fr-FR" dirty="0" err="1"/>
              <a:t>chet</a:t>
            </a:r>
            <a:r>
              <a:rPr lang="fr-FR" dirty="0"/>
              <a:t> et au filet</a:t>
            </a:r>
          </a:p>
          <a:p>
            <a:pPr lvl="2"/>
            <a:r>
              <a:rPr lang="fr-FR" dirty="0"/>
              <a:t>[</a:t>
            </a:r>
            <a:r>
              <a:rPr lang="fr-FR" dirty="0" err="1"/>
              <a:t>fabr</a:t>
            </a:r>
            <a:r>
              <a:rPr lang="fr-FR" dirty="0"/>
              <a:t>., de, nouveautés, au, </a:t>
            </a:r>
            <a:r>
              <a:rPr lang="fr-FR" dirty="0" err="1"/>
              <a:t>cro</a:t>
            </a:r>
            <a:r>
              <a:rPr lang="fr-FR" dirty="0"/>
              <a:t>. </a:t>
            </a:r>
            <a:r>
              <a:rPr lang="fr-FR" dirty="0" err="1"/>
              <a:t>chet</a:t>
            </a:r>
            <a:r>
              <a:rPr lang="fr-FR" dirty="0"/>
              <a:t>, et, au, filet]</a:t>
            </a:r>
          </a:p>
          <a:p>
            <a:r>
              <a:rPr lang="fr-FR" dirty="0"/>
              <a:t>à la bibliothèque </a:t>
            </a:r>
            <a:r>
              <a:rPr lang="fr-FR" dirty="0" err="1"/>
              <a:t>impé</a:t>
            </a:r>
            <a:r>
              <a:rPr lang="fr-FR" dirty="0"/>
              <a:t>| </a:t>
            </a:r>
            <a:r>
              <a:rPr lang="fr-FR" dirty="0" err="1"/>
              <a:t>riale</a:t>
            </a:r>
            <a:endParaRPr lang="fr-FR" dirty="0"/>
          </a:p>
          <a:p>
            <a:pPr lvl="1"/>
            <a:r>
              <a:rPr lang="fr-FR" dirty="0"/>
              <a:t>[à, la, bibliothèque, </a:t>
            </a:r>
            <a:r>
              <a:rPr lang="fr-FR" dirty="0" err="1"/>
              <a:t>impé</a:t>
            </a:r>
            <a:r>
              <a:rPr lang="fr-FR" dirty="0"/>
              <a:t>|, </a:t>
            </a:r>
            <a:r>
              <a:rPr lang="fr-FR" dirty="0" err="1"/>
              <a:t>riale</a:t>
            </a:r>
            <a:r>
              <a:rPr lang="fr-FR" dirty="0"/>
              <a:t>]</a:t>
            </a:r>
          </a:p>
          <a:p>
            <a:r>
              <a:rPr lang="fr-FR" dirty="0"/>
              <a:t>ancien chef de </a:t>
            </a:r>
            <a:r>
              <a:rPr lang="fr-FR" dirty="0" err="1"/>
              <a:t>bur</a:t>
            </a:r>
            <a:r>
              <a:rPr lang="fr-FR" dirty="0"/>
              <a:t>. au </a:t>
            </a:r>
            <a:r>
              <a:rPr lang="fr-FR" dirty="0" err="1"/>
              <a:t>minist</a:t>
            </a:r>
            <a:r>
              <a:rPr lang="fr-FR" dirty="0"/>
              <a:t>. des </a:t>
            </a:r>
            <a:r>
              <a:rPr lang="fr-FR" dirty="0" err="1"/>
              <a:t>financ</a:t>
            </a:r>
            <a:r>
              <a:rPr lang="fr-FR" dirty="0"/>
              <a:t>.</a:t>
            </a:r>
          </a:p>
          <a:p>
            <a:pPr lvl="1"/>
            <a:r>
              <a:rPr lang="fr-FR" dirty="0"/>
              <a:t>[ancien, chef, de, </a:t>
            </a:r>
            <a:r>
              <a:rPr lang="fr-FR" dirty="0" err="1"/>
              <a:t>bur</a:t>
            </a:r>
            <a:r>
              <a:rPr lang="fr-FR" dirty="0"/>
              <a:t>., au, </a:t>
            </a:r>
            <a:r>
              <a:rPr lang="fr-FR" dirty="0" err="1"/>
              <a:t>minist</a:t>
            </a:r>
            <a:r>
              <a:rPr lang="fr-FR" dirty="0"/>
              <a:t>., des, </a:t>
            </a:r>
            <a:r>
              <a:rPr lang="fr-FR" dirty="0" err="1"/>
              <a:t>financ</a:t>
            </a:r>
            <a:r>
              <a:rPr lang="fr-FR" dirty="0"/>
              <a:t>.]</a:t>
            </a:r>
          </a:p>
          <a:p>
            <a:r>
              <a:rPr lang="en-US" dirty="0" err="1"/>
              <a:t>curé</a:t>
            </a:r>
            <a:r>
              <a:rPr lang="en-US" dirty="0"/>
              <a:t> de </a:t>
            </a:r>
            <a:r>
              <a:rPr lang="en-US" dirty="0" err="1"/>
              <a:t>st-thomas-d'a.quin</a:t>
            </a:r>
            <a:endParaRPr lang="en-US" dirty="0"/>
          </a:p>
          <a:p>
            <a:pPr lvl="1"/>
            <a:r>
              <a:rPr lang="en-US" dirty="0"/>
              <a:t>[cure, de, </a:t>
            </a:r>
            <a:r>
              <a:rPr lang="en-US" dirty="0" err="1"/>
              <a:t>st</a:t>
            </a:r>
            <a:r>
              <a:rPr lang="en-US" dirty="0"/>
              <a:t>, Thomas, </a:t>
            </a:r>
            <a:r>
              <a:rPr lang="en-US" dirty="0" err="1"/>
              <a:t>d'a.quin</a:t>
            </a:r>
            <a:r>
              <a:rPr lang="en-US" dirty="0"/>
              <a:t>]</a:t>
            </a:r>
          </a:p>
          <a:p>
            <a:r>
              <a:rPr lang="en-US" dirty="0" err="1"/>
              <a:t>art.del’op</a:t>
            </a:r>
            <a:r>
              <a:rPr lang="en-US" dirty="0"/>
              <a:t>.</a:t>
            </a:r>
          </a:p>
          <a:p>
            <a:pPr lvl="1"/>
            <a:r>
              <a:rPr lang="en-US" dirty="0"/>
              <a:t>[art., op.]</a:t>
            </a:r>
          </a:p>
        </p:txBody>
      </p:sp>
      <p:sp>
        <p:nvSpPr>
          <p:cNvPr id="6" name="Content Placeholder 5">
            <a:extLst>
              <a:ext uri="{FF2B5EF4-FFF2-40B4-BE49-F238E27FC236}">
                <a16:creationId xmlns:a16="http://schemas.microsoft.com/office/drawing/2014/main" id="{0EEA3015-CEE3-450D-9A43-9CEF8DFF8AA7}"/>
              </a:ext>
            </a:extLst>
          </p:cNvPr>
          <p:cNvSpPr>
            <a:spLocks noGrp="1"/>
          </p:cNvSpPr>
          <p:nvPr>
            <p:ph sz="half" idx="2"/>
          </p:nvPr>
        </p:nvSpPr>
        <p:spPr/>
        <p:txBody>
          <a:bodyPr>
            <a:normAutofit fontScale="62500" lnSpcReduction="20000"/>
          </a:bodyPr>
          <a:lstStyle/>
          <a:p>
            <a:r>
              <a:rPr lang="fr-FR" dirty="0"/>
              <a:t>[produits, chimiques, pour, a., </a:t>
            </a:r>
            <a:r>
              <a:rPr lang="fr-FR" dirty="0" err="1"/>
              <a:t>griculture</a:t>
            </a:r>
            <a:r>
              <a:rPr lang="fr-FR" dirty="0"/>
              <a:t>]</a:t>
            </a:r>
          </a:p>
          <a:p>
            <a:pPr lvl="1"/>
            <a:r>
              <a:rPr lang="en-US" dirty="0"/>
              <a:t>l is a complementary pronoun</a:t>
            </a:r>
            <a:endParaRPr lang="fr-FR" dirty="0"/>
          </a:p>
          <a:p>
            <a:r>
              <a:rPr lang="fr-FR" dirty="0"/>
              <a:t>[</a:t>
            </a:r>
            <a:r>
              <a:rPr lang="fr-FR" dirty="0" err="1"/>
              <a:t>fabr</a:t>
            </a:r>
            <a:r>
              <a:rPr lang="fr-FR" dirty="0"/>
              <a:t>., </a:t>
            </a:r>
            <a:r>
              <a:rPr lang="fr-FR" dirty="0" err="1"/>
              <a:t>éta</a:t>
            </a:r>
            <a:r>
              <a:rPr lang="fr-FR" dirty="0"/>
              <a:t>, </a:t>
            </a:r>
            <a:r>
              <a:rPr lang="fr-FR" dirty="0" err="1"/>
              <a:t>lages</a:t>
            </a:r>
            <a:r>
              <a:rPr lang="fr-FR" dirty="0"/>
              <a:t>, et, armures]</a:t>
            </a:r>
          </a:p>
          <a:p>
            <a:pPr lvl="1"/>
            <a:r>
              <a:rPr lang="en-US" dirty="0"/>
              <a:t>d is a complementary pronoun</a:t>
            </a:r>
            <a:endParaRPr lang="fr-FR" dirty="0"/>
          </a:p>
          <a:p>
            <a:r>
              <a:rPr lang="fr-FR" dirty="0"/>
              <a:t>[</a:t>
            </a:r>
            <a:r>
              <a:rPr lang="fr-FR" dirty="0" err="1"/>
              <a:t>fabr</a:t>
            </a:r>
            <a:r>
              <a:rPr lang="fr-FR" dirty="0"/>
              <a:t>., de, nouveautés, au, </a:t>
            </a:r>
            <a:r>
              <a:rPr lang="fr-FR" dirty="0" err="1"/>
              <a:t>cro</a:t>
            </a:r>
            <a:r>
              <a:rPr lang="fr-FR" dirty="0"/>
              <a:t>., </a:t>
            </a:r>
            <a:r>
              <a:rPr lang="fr-FR" dirty="0" err="1"/>
              <a:t>chet</a:t>
            </a:r>
            <a:r>
              <a:rPr lang="fr-FR" dirty="0"/>
              <a:t>, et, au, filet]</a:t>
            </a:r>
          </a:p>
          <a:p>
            <a:pPr lvl="1"/>
            <a:r>
              <a:rPr lang="fr-FR" dirty="0"/>
              <a:t>No change</a:t>
            </a:r>
          </a:p>
          <a:p>
            <a:r>
              <a:rPr lang="fr-FR" dirty="0"/>
              <a:t>[à, la, bibliothèque, </a:t>
            </a:r>
            <a:r>
              <a:rPr lang="fr-FR" dirty="0" err="1"/>
              <a:t>impé</a:t>
            </a:r>
            <a:r>
              <a:rPr lang="fr-FR" dirty="0"/>
              <a:t>|, </a:t>
            </a:r>
            <a:r>
              <a:rPr lang="fr-FR" dirty="0" err="1"/>
              <a:t>riale</a:t>
            </a:r>
            <a:r>
              <a:rPr lang="fr-FR" dirty="0"/>
              <a:t>]</a:t>
            </a:r>
          </a:p>
          <a:p>
            <a:pPr lvl="1"/>
            <a:r>
              <a:rPr lang="fr-FR" dirty="0"/>
              <a:t>No Change</a:t>
            </a:r>
          </a:p>
          <a:p>
            <a:r>
              <a:rPr lang="fr-FR" dirty="0"/>
              <a:t>[ancien, chef, de, </a:t>
            </a:r>
            <a:r>
              <a:rPr lang="fr-FR" dirty="0" err="1"/>
              <a:t>bur</a:t>
            </a:r>
            <a:r>
              <a:rPr lang="fr-FR" dirty="0"/>
              <a:t>., au, </a:t>
            </a:r>
            <a:r>
              <a:rPr lang="fr-FR" dirty="0" err="1"/>
              <a:t>minist</a:t>
            </a:r>
            <a:r>
              <a:rPr lang="fr-FR" dirty="0"/>
              <a:t>., des, </a:t>
            </a:r>
            <a:r>
              <a:rPr lang="fr-FR" dirty="0" err="1"/>
              <a:t>financ</a:t>
            </a:r>
            <a:r>
              <a:rPr lang="fr-FR" dirty="0"/>
              <a:t>.]</a:t>
            </a:r>
          </a:p>
          <a:p>
            <a:pPr lvl="1"/>
            <a:r>
              <a:rPr lang="fr-FR" dirty="0"/>
              <a:t>No change</a:t>
            </a:r>
          </a:p>
          <a:p>
            <a:r>
              <a:rPr lang="en-US" dirty="0"/>
              <a:t>[cure, de, </a:t>
            </a:r>
            <a:r>
              <a:rPr lang="en-US" dirty="0" err="1"/>
              <a:t>st</a:t>
            </a:r>
            <a:r>
              <a:rPr lang="en-US" dirty="0"/>
              <a:t>, </a:t>
            </a:r>
            <a:r>
              <a:rPr lang="en-US" dirty="0" err="1"/>
              <a:t>thomas</a:t>
            </a:r>
            <a:r>
              <a:rPr lang="en-US" dirty="0"/>
              <a:t>, </a:t>
            </a:r>
            <a:r>
              <a:rPr lang="en-US" dirty="0" err="1"/>
              <a:t>a.quin</a:t>
            </a:r>
            <a:r>
              <a:rPr lang="en-US" dirty="0"/>
              <a:t>]</a:t>
            </a:r>
          </a:p>
          <a:p>
            <a:pPr lvl="1"/>
            <a:r>
              <a:rPr lang="en-US" dirty="0"/>
              <a:t>No change</a:t>
            </a:r>
          </a:p>
          <a:p>
            <a:r>
              <a:rPr lang="en-US" dirty="0"/>
              <a:t>[art., op.]</a:t>
            </a:r>
          </a:p>
          <a:p>
            <a:pPr lvl="1"/>
            <a:r>
              <a:rPr lang="en-US" dirty="0"/>
              <a:t>No change</a:t>
            </a:r>
          </a:p>
        </p:txBody>
      </p:sp>
    </p:spTree>
    <p:extLst>
      <p:ext uri="{BB962C8B-B14F-4D97-AF65-F5344CB8AC3E}">
        <p14:creationId xmlns:p14="http://schemas.microsoft.com/office/powerpoint/2010/main" val="29847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9" presetClass="emph" presetSubtype="0" nodeType="clickEffect">
                                  <p:stCondLst>
                                    <p:cond delay="0"/>
                                  </p:stCondLst>
                                  <p:childTnLst>
                                    <p:set>
                                      <p:cBhvr>
                                        <p:cTn id="16" dur="indefinite"/>
                                        <p:tgtEl>
                                          <p:spTgt spid="8">
                                            <p:txEl>
                                              <p:pRg st="0" end="0"/>
                                            </p:txEl>
                                          </p:spTgt>
                                        </p:tgtEl>
                                        <p:attrNameLst>
                                          <p:attrName>style.opacity</p:attrName>
                                        </p:attrNameLst>
                                      </p:cBhvr>
                                      <p:to>
                                        <p:strVal val="0.5"/>
                                      </p:to>
                                    </p:set>
                                    <p:animEffect filter="image" prLst="opacity: 0.5">
                                      <p:cBhvr rctx="IE">
                                        <p:cTn id="17" dur="indefinite"/>
                                        <p:tgtEl>
                                          <p:spTgt spid="8">
                                            <p:txEl>
                                              <p:pRg st="0" end="0"/>
                                            </p:txEl>
                                          </p:spTgt>
                                        </p:tgtEl>
                                      </p:cBhvr>
                                    </p:animEffect>
                                  </p:childTnLst>
                                </p:cTn>
                              </p:par>
                              <p:par>
                                <p:cTn id="18" presetID="9" presetClass="emph" presetSubtype="0" nodeType="withEffect">
                                  <p:stCondLst>
                                    <p:cond delay="0"/>
                                  </p:stCondLst>
                                  <p:childTnLst>
                                    <p:set>
                                      <p:cBhvr>
                                        <p:cTn id="19" dur="indefinite"/>
                                        <p:tgtEl>
                                          <p:spTgt spid="8">
                                            <p:txEl>
                                              <p:pRg st="1" end="1"/>
                                            </p:txEl>
                                          </p:spTgt>
                                        </p:tgtEl>
                                        <p:attrNameLst>
                                          <p:attrName>style.opacity</p:attrName>
                                        </p:attrNameLst>
                                      </p:cBhvr>
                                      <p:to>
                                        <p:strVal val="0.5"/>
                                      </p:to>
                                    </p:set>
                                    <p:animEffect filter="image" prLst="opacity: 0.5">
                                      <p:cBhvr rctx="IE">
                                        <p:cTn id="20" dur="indefinite"/>
                                        <p:tgtEl>
                                          <p:spTgt spid="8">
                                            <p:txEl>
                                              <p:pRg st="1" end="1"/>
                                            </p:txEl>
                                          </p:spTgt>
                                        </p:tgtEl>
                                      </p:cBhvr>
                                    </p:animEffect>
                                  </p:childTnLst>
                                </p:cTn>
                              </p:par>
                              <p:par>
                                <p:cTn id="21" presetID="9" presetClass="emph" presetSubtype="0" nodeType="withEffect">
                                  <p:stCondLst>
                                    <p:cond delay="0"/>
                                  </p:stCondLst>
                                  <p:childTnLst>
                                    <p:set>
                                      <p:cBhvr>
                                        <p:cTn id="22" dur="indefinite"/>
                                        <p:tgtEl>
                                          <p:spTgt spid="6">
                                            <p:txEl>
                                              <p:pRg st="0" end="0"/>
                                            </p:txEl>
                                          </p:spTgt>
                                        </p:tgtEl>
                                        <p:attrNameLst>
                                          <p:attrName>style.opacity</p:attrName>
                                        </p:attrNameLst>
                                      </p:cBhvr>
                                      <p:to>
                                        <p:strVal val="0.5"/>
                                      </p:to>
                                    </p:set>
                                    <p:animEffect filter="image" prLst="opacity: 0.5">
                                      <p:cBhvr rctx="IE">
                                        <p:cTn id="23" dur="indefinite"/>
                                        <p:tgtEl>
                                          <p:spTgt spid="6">
                                            <p:txEl>
                                              <p:pRg st="0" end="0"/>
                                            </p:txEl>
                                          </p:spTgt>
                                        </p:tgtEl>
                                      </p:cBhvr>
                                    </p:animEffect>
                                  </p:childTnLst>
                                </p:cTn>
                              </p:par>
                              <p:par>
                                <p:cTn id="24" presetID="9" presetClass="emph" presetSubtype="0" nodeType="withEffect">
                                  <p:stCondLst>
                                    <p:cond delay="0"/>
                                  </p:stCondLst>
                                  <p:childTnLst>
                                    <p:set>
                                      <p:cBhvr>
                                        <p:cTn id="25" dur="indefinite"/>
                                        <p:tgtEl>
                                          <p:spTgt spid="6">
                                            <p:txEl>
                                              <p:pRg st="1" end="1"/>
                                            </p:txEl>
                                          </p:spTgt>
                                        </p:tgtEl>
                                        <p:attrNameLst>
                                          <p:attrName>style.opacity</p:attrName>
                                        </p:attrNameLst>
                                      </p:cBhvr>
                                      <p:to>
                                        <p:strVal val="0.5"/>
                                      </p:to>
                                    </p:set>
                                    <p:animEffect filter="image" prLst="opacity: 0.5">
                                      <p:cBhvr rctx="IE">
                                        <p:cTn id="26" dur="indefinite"/>
                                        <p:tgtEl>
                                          <p:spTgt spid="6">
                                            <p:txEl>
                                              <p:pRg st="1" end="1"/>
                                            </p:txEl>
                                          </p:spTgt>
                                        </p:tgtEl>
                                      </p:cBhvr>
                                    </p:animEffect>
                                  </p:childTnLst>
                                </p:cTn>
                              </p:par>
                              <p:par>
                                <p:cTn id="27" presetID="1" presetClass="entr" presetSubtype="0" fill="hold" nodeType="withEffect">
                                  <p:stCondLst>
                                    <p:cond delay="0"/>
                                  </p:stCondLst>
                                  <p:childTnLst>
                                    <p:set>
                                      <p:cBhvr>
                                        <p:cTn id="28" dur="1" fill="hold">
                                          <p:stCondLst>
                                            <p:cond delay="0"/>
                                          </p:stCondLst>
                                        </p:cTn>
                                        <p:tgtEl>
                                          <p:spTgt spid="8">
                                            <p:txEl>
                                              <p:pRg st="2" end="2"/>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8">
                                            <p:txEl>
                                              <p:pRg st="3" end="3"/>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
                                            <p:txEl>
                                              <p:pRg st="2" end="2"/>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9" presetClass="emph" presetSubtype="0" nodeType="clickEffect">
                                  <p:stCondLst>
                                    <p:cond delay="0"/>
                                  </p:stCondLst>
                                  <p:childTnLst>
                                    <p:set>
                                      <p:cBhvr>
                                        <p:cTn id="38" dur="indefinite"/>
                                        <p:tgtEl>
                                          <p:spTgt spid="8">
                                            <p:txEl>
                                              <p:pRg st="2" end="2"/>
                                            </p:txEl>
                                          </p:spTgt>
                                        </p:tgtEl>
                                        <p:attrNameLst>
                                          <p:attrName>style.opacity</p:attrName>
                                        </p:attrNameLst>
                                      </p:cBhvr>
                                      <p:to>
                                        <p:strVal val="0.5"/>
                                      </p:to>
                                    </p:set>
                                    <p:animEffect filter="image" prLst="opacity: 0.5">
                                      <p:cBhvr rctx="IE">
                                        <p:cTn id="39" dur="indefinite"/>
                                        <p:tgtEl>
                                          <p:spTgt spid="8">
                                            <p:txEl>
                                              <p:pRg st="2" end="2"/>
                                            </p:txEl>
                                          </p:spTgt>
                                        </p:tgtEl>
                                      </p:cBhvr>
                                    </p:animEffect>
                                  </p:childTnLst>
                                </p:cTn>
                              </p:par>
                              <p:par>
                                <p:cTn id="40" presetID="9" presetClass="emph" presetSubtype="0" nodeType="withEffect">
                                  <p:stCondLst>
                                    <p:cond delay="0"/>
                                  </p:stCondLst>
                                  <p:childTnLst>
                                    <p:set>
                                      <p:cBhvr>
                                        <p:cTn id="41" dur="indefinite"/>
                                        <p:tgtEl>
                                          <p:spTgt spid="8">
                                            <p:txEl>
                                              <p:pRg st="3" end="3"/>
                                            </p:txEl>
                                          </p:spTgt>
                                        </p:tgtEl>
                                        <p:attrNameLst>
                                          <p:attrName>style.opacity</p:attrName>
                                        </p:attrNameLst>
                                      </p:cBhvr>
                                      <p:to>
                                        <p:strVal val="0.5"/>
                                      </p:to>
                                    </p:set>
                                    <p:animEffect filter="image" prLst="opacity: 0.5">
                                      <p:cBhvr rctx="IE">
                                        <p:cTn id="42" dur="indefinite"/>
                                        <p:tgtEl>
                                          <p:spTgt spid="8">
                                            <p:txEl>
                                              <p:pRg st="3" end="3"/>
                                            </p:txEl>
                                          </p:spTgt>
                                        </p:tgtEl>
                                      </p:cBhvr>
                                    </p:animEffect>
                                  </p:childTnLst>
                                </p:cTn>
                              </p:par>
                              <p:par>
                                <p:cTn id="43" presetID="9" presetClass="emph" presetSubtype="0" nodeType="withEffect">
                                  <p:stCondLst>
                                    <p:cond delay="0"/>
                                  </p:stCondLst>
                                  <p:childTnLst>
                                    <p:set>
                                      <p:cBhvr>
                                        <p:cTn id="44" dur="indefinite"/>
                                        <p:tgtEl>
                                          <p:spTgt spid="6">
                                            <p:txEl>
                                              <p:pRg st="2" end="2"/>
                                            </p:txEl>
                                          </p:spTgt>
                                        </p:tgtEl>
                                        <p:attrNameLst>
                                          <p:attrName>style.opacity</p:attrName>
                                        </p:attrNameLst>
                                      </p:cBhvr>
                                      <p:to>
                                        <p:strVal val="0.5"/>
                                      </p:to>
                                    </p:set>
                                    <p:animEffect filter="image" prLst="opacity: 0.5">
                                      <p:cBhvr rctx="IE">
                                        <p:cTn id="45" dur="indefinite"/>
                                        <p:tgtEl>
                                          <p:spTgt spid="6">
                                            <p:txEl>
                                              <p:pRg st="2" end="2"/>
                                            </p:txEl>
                                          </p:spTgt>
                                        </p:tgtEl>
                                      </p:cBhvr>
                                    </p:animEffect>
                                  </p:childTnLst>
                                </p:cTn>
                              </p:par>
                              <p:par>
                                <p:cTn id="46" presetID="9" presetClass="emph" presetSubtype="0" nodeType="withEffect">
                                  <p:stCondLst>
                                    <p:cond delay="0"/>
                                  </p:stCondLst>
                                  <p:childTnLst>
                                    <p:set>
                                      <p:cBhvr>
                                        <p:cTn id="47" dur="indefinite"/>
                                        <p:tgtEl>
                                          <p:spTgt spid="6">
                                            <p:txEl>
                                              <p:pRg st="3" end="3"/>
                                            </p:txEl>
                                          </p:spTgt>
                                        </p:tgtEl>
                                        <p:attrNameLst>
                                          <p:attrName>style.opacity</p:attrName>
                                        </p:attrNameLst>
                                      </p:cBhvr>
                                      <p:to>
                                        <p:strVal val="0.5"/>
                                      </p:to>
                                    </p:set>
                                    <p:animEffect filter="image" prLst="opacity: 0.5">
                                      <p:cBhvr rctx="IE">
                                        <p:cTn id="48" dur="indefinite"/>
                                        <p:tgtEl>
                                          <p:spTgt spid="6">
                                            <p:txEl>
                                              <p:pRg st="3" end="3"/>
                                            </p:txEl>
                                          </p:spTgt>
                                        </p:tgtEl>
                                      </p:cBhvr>
                                    </p:animEffect>
                                  </p:childTnLst>
                                </p:cTn>
                              </p:par>
                              <p:par>
                                <p:cTn id="49" presetID="1" presetClass="entr" presetSubtype="0" fill="hold" nodeType="withEffect">
                                  <p:stCondLst>
                                    <p:cond delay="0"/>
                                  </p:stCondLst>
                                  <p:childTnLst>
                                    <p:set>
                                      <p:cBhvr>
                                        <p:cTn id="50" dur="1" fill="hold">
                                          <p:stCondLst>
                                            <p:cond delay="0"/>
                                          </p:stCondLst>
                                        </p:cTn>
                                        <p:tgtEl>
                                          <p:spTgt spid="8">
                                            <p:txEl>
                                              <p:pRg st="4" end="4"/>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8">
                                            <p:txEl>
                                              <p:pRg st="5" end="5"/>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6">
                                            <p:txEl>
                                              <p:pRg st="4" end="4"/>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9" presetClass="emph" presetSubtype="0" nodeType="clickEffect">
                                  <p:stCondLst>
                                    <p:cond delay="0"/>
                                  </p:stCondLst>
                                  <p:childTnLst>
                                    <p:set>
                                      <p:cBhvr>
                                        <p:cTn id="60" dur="indefinite"/>
                                        <p:tgtEl>
                                          <p:spTgt spid="8">
                                            <p:txEl>
                                              <p:pRg st="4" end="4"/>
                                            </p:txEl>
                                          </p:spTgt>
                                        </p:tgtEl>
                                        <p:attrNameLst>
                                          <p:attrName>style.opacity</p:attrName>
                                        </p:attrNameLst>
                                      </p:cBhvr>
                                      <p:to>
                                        <p:strVal val="0.5"/>
                                      </p:to>
                                    </p:set>
                                    <p:animEffect filter="image" prLst="opacity: 0.5">
                                      <p:cBhvr rctx="IE">
                                        <p:cTn id="61" dur="indefinite"/>
                                        <p:tgtEl>
                                          <p:spTgt spid="8">
                                            <p:txEl>
                                              <p:pRg st="4" end="4"/>
                                            </p:txEl>
                                          </p:spTgt>
                                        </p:tgtEl>
                                      </p:cBhvr>
                                    </p:animEffect>
                                  </p:childTnLst>
                                </p:cTn>
                              </p:par>
                              <p:par>
                                <p:cTn id="62" presetID="9" presetClass="emph" presetSubtype="0" nodeType="withEffect">
                                  <p:stCondLst>
                                    <p:cond delay="0"/>
                                  </p:stCondLst>
                                  <p:childTnLst>
                                    <p:set>
                                      <p:cBhvr>
                                        <p:cTn id="63" dur="indefinite"/>
                                        <p:tgtEl>
                                          <p:spTgt spid="8">
                                            <p:txEl>
                                              <p:pRg st="5" end="5"/>
                                            </p:txEl>
                                          </p:spTgt>
                                        </p:tgtEl>
                                        <p:attrNameLst>
                                          <p:attrName>style.opacity</p:attrName>
                                        </p:attrNameLst>
                                      </p:cBhvr>
                                      <p:to>
                                        <p:strVal val="0.5"/>
                                      </p:to>
                                    </p:set>
                                    <p:animEffect filter="image" prLst="opacity: 0.5">
                                      <p:cBhvr rctx="IE">
                                        <p:cTn id="64" dur="indefinite"/>
                                        <p:tgtEl>
                                          <p:spTgt spid="8">
                                            <p:txEl>
                                              <p:pRg st="5" end="5"/>
                                            </p:txEl>
                                          </p:spTgt>
                                        </p:tgtEl>
                                      </p:cBhvr>
                                    </p:animEffect>
                                  </p:childTnLst>
                                </p:cTn>
                              </p:par>
                              <p:par>
                                <p:cTn id="65" presetID="9" presetClass="emph" presetSubtype="0" nodeType="withEffect">
                                  <p:stCondLst>
                                    <p:cond delay="0"/>
                                  </p:stCondLst>
                                  <p:childTnLst>
                                    <p:set>
                                      <p:cBhvr>
                                        <p:cTn id="66" dur="indefinite"/>
                                        <p:tgtEl>
                                          <p:spTgt spid="6">
                                            <p:txEl>
                                              <p:pRg st="4" end="4"/>
                                            </p:txEl>
                                          </p:spTgt>
                                        </p:tgtEl>
                                        <p:attrNameLst>
                                          <p:attrName>style.opacity</p:attrName>
                                        </p:attrNameLst>
                                      </p:cBhvr>
                                      <p:to>
                                        <p:strVal val="0.5"/>
                                      </p:to>
                                    </p:set>
                                    <p:animEffect filter="image" prLst="opacity: 0.5">
                                      <p:cBhvr rctx="IE">
                                        <p:cTn id="67" dur="indefinite"/>
                                        <p:tgtEl>
                                          <p:spTgt spid="6">
                                            <p:txEl>
                                              <p:pRg st="4" end="4"/>
                                            </p:txEl>
                                          </p:spTgt>
                                        </p:tgtEl>
                                      </p:cBhvr>
                                    </p:animEffect>
                                  </p:childTnLst>
                                </p:cTn>
                              </p:par>
                              <p:par>
                                <p:cTn id="68" presetID="9" presetClass="emph" presetSubtype="0" nodeType="withEffect">
                                  <p:stCondLst>
                                    <p:cond delay="0"/>
                                  </p:stCondLst>
                                  <p:childTnLst>
                                    <p:set>
                                      <p:cBhvr>
                                        <p:cTn id="69" dur="indefinite"/>
                                        <p:tgtEl>
                                          <p:spTgt spid="6">
                                            <p:txEl>
                                              <p:pRg st="5" end="5"/>
                                            </p:txEl>
                                          </p:spTgt>
                                        </p:tgtEl>
                                        <p:attrNameLst>
                                          <p:attrName>style.opacity</p:attrName>
                                        </p:attrNameLst>
                                      </p:cBhvr>
                                      <p:to>
                                        <p:strVal val="0.5"/>
                                      </p:to>
                                    </p:set>
                                    <p:animEffect filter="image" prLst="opacity: 0.5">
                                      <p:cBhvr rctx="IE">
                                        <p:cTn id="70" dur="indefinite"/>
                                        <p:tgtEl>
                                          <p:spTgt spid="6">
                                            <p:txEl>
                                              <p:pRg st="5" end="5"/>
                                            </p:txEl>
                                          </p:spTgt>
                                        </p:tgtEl>
                                      </p:cBhvr>
                                    </p:animEffect>
                                  </p:childTnLst>
                                </p:cTn>
                              </p:par>
                              <p:par>
                                <p:cTn id="71" presetID="1" presetClass="entr" presetSubtype="0" fill="hold" nodeType="withEffect">
                                  <p:stCondLst>
                                    <p:cond delay="0"/>
                                  </p:stCondLst>
                                  <p:childTnLst>
                                    <p:set>
                                      <p:cBhvr>
                                        <p:cTn id="72" dur="1" fill="hold">
                                          <p:stCondLst>
                                            <p:cond delay="0"/>
                                          </p:stCondLst>
                                        </p:cTn>
                                        <p:tgtEl>
                                          <p:spTgt spid="8">
                                            <p:txEl>
                                              <p:pRg st="6" end="6"/>
                                            </p:txEl>
                                          </p:spTgt>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8">
                                            <p:txEl>
                                              <p:pRg st="7" end="7"/>
                                            </p:txEl>
                                          </p:spTgt>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6">
                                            <p:txEl>
                                              <p:pRg st="6" end="6"/>
                                            </p:txEl>
                                          </p:spTgt>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9" presetClass="emph" presetSubtype="0" nodeType="clickEffect">
                                  <p:stCondLst>
                                    <p:cond delay="0"/>
                                  </p:stCondLst>
                                  <p:childTnLst>
                                    <p:set>
                                      <p:cBhvr>
                                        <p:cTn id="82" dur="indefinite"/>
                                        <p:tgtEl>
                                          <p:spTgt spid="8">
                                            <p:txEl>
                                              <p:pRg st="6" end="6"/>
                                            </p:txEl>
                                          </p:spTgt>
                                        </p:tgtEl>
                                        <p:attrNameLst>
                                          <p:attrName>style.opacity</p:attrName>
                                        </p:attrNameLst>
                                      </p:cBhvr>
                                      <p:to>
                                        <p:strVal val="0.5"/>
                                      </p:to>
                                    </p:set>
                                    <p:animEffect filter="image" prLst="opacity: 0.5">
                                      <p:cBhvr rctx="IE">
                                        <p:cTn id="83" dur="indefinite"/>
                                        <p:tgtEl>
                                          <p:spTgt spid="8">
                                            <p:txEl>
                                              <p:pRg st="6" end="6"/>
                                            </p:txEl>
                                          </p:spTgt>
                                        </p:tgtEl>
                                      </p:cBhvr>
                                    </p:animEffect>
                                  </p:childTnLst>
                                </p:cTn>
                              </p:par>
                              <p:par>
                                <p:cTn id="84" presetID="9" presetClass="emph" presetSubtype="0" nodeType="withEffect">
                                  <p:stCondLst>
                                    <p:cond delay="0"/>
                                  </p:stCondLst>
                                  <p:childTnLst>
                                    <p:set>
                                      <p:cBhvr>
                                        <p:cTn id="85" dur="indefinite"/>
                                        <p:tgtEl>
                                          <p:spTgt spid="8">
                                            <p:txEl>
                                              <p:pRg st="7" end="7"/>
                                            </p:txEl>
                                          </p:spTgt>
                                        </p:tgtEl>
                                        <p:attrNameLst>
                                          <p:attrName>style.opacity</p:attrName>
                                        </p:attrNameLst>
                                      </p:cBhvr>
                                      <p:to>
                                        <p:strVal val="0.5"/>
                                      </p:to>
                                    </p:set>
                                    <p:animEffect filter="image" prLst="opacity: 0.5">
                                      <p:cBhvr rctx="IE">
                                        <p:cTn id="86" dur="indefinite"/>
                                        <p:tgtEl>
                                          <p:spTgt spid="8">
                                            <p:txEl>
                                              <p:pRg st="7" end="7"/>
                                            </p:txEl>
                                          </p:spTgt>
                                        </p:tgtEl>
                                      </p:cBhvr>
                                    </p:animEffect>
                                  </p:childTnLst>
                                </p:cTn>
                              </p:par>
                              <p:par>
                                <p:cTn id="87" presetID="9" presetClass="emph" presetSubtype="0" nodeType="withEffect">
                                  <p:stCondLst>
                                    <p:cond delay="0"/>
                                  </p:stCondLst>
                                  <p:childTnLst>
                                    <p:set>
                                      <p:cBhvr>
                                        <p:cTn id="88" dur="indefinite"/>
                                        <p:tgtEl>
                                          <p:spTgt spid="6">
                                            <p:txEl>
                                              <p:pRg st="6" end="6"/>
                                            </p:txEl>
                                          </p:spTgt>
                                        </p:tgtEl>
                                        <p:attrNameLst>
                                          <p:attrName>style.opacity</p:attrName>
                                        </p:attrNameLst>
                                      </p:cBhvr>
                                      <p:to>
                                        <p:strVal val="0.5"/>
                                      </p:to>
                                    </p:set>
                                    <p:animEffect filter="image" prLst="opacity: 0.5">
                                      <p:cBhvr rctx="IE">
                                        <p:cTn id="89" dur="indefinite"/>
                                        <p:tgtEl>
                                          <p:spTgt spid="6">
                                            <p:txEl>
                                              <p:pRg st="6" end="6"/>
                                            </p:txEl>
                                          </p:spTgt>
                                        </p:tgtEl>
                                      </p:cBhvr>
                                    </p:animEffect>
                                  </p:childTnLst>
                                </p:cTn>
                              </p:par>
                              <p:par>
                                <p:cTn id="90" presetID="9" presetClass="emph" presetSubtype="0" nodeType="withEffect">
                                  <p:stCondLst>
                                    <p:cond delay="0"/>
                                  </p:stCondLst>
                                  <p:childTnLst>
                                    <p:set>
                                      <p:cBhvr>
                                        <p:cTn id="91" dur="indefinite"/>
                                        <p:tgtEl>
                                          <p:spTgt spid="6">
                                            <p:txEl>
                                              <p:pRg st="7" end="7"/>
                                            </p:txEl>
                                          </p:spTgt>
                                        </p:tgtEl>
                                        <p:attrNameLst>
                                          <p:attrName>style.opacity</p:attrName>
                                        </p:attrNameLst>
                                      </p:cBhvr>
                                      <p:to>
                                        <p:strVal val="0.5"/>
                                      </p:to>
                                    </p:set>
                                    <p:animEffect filter="image" prLst="opacity: 0.5">
                                      <p:cBhvr rctx="IE">
                                        <p:cTn id="92" dur="indefinite"/>
                                        <p:tgtEl>
                                          <p:spTgt spid="6">
                                            <p:txEl>
                                              <p:pRg st="7" end="7"/>
                                            </p:txEl>
                                          </p:spTgt>
                                        </p:tgtEl>
                                      </p:cBhvr>
                                    </p:animEffect>
                                  </p:childTnLst>
                                </p:cTn>
                              </p:par>
                              <p:par>
                                <p:cTn id="93" presetID="1" presetClass="entr" presetSubtype="0" fill="hold" nodeType="withEffect">
                                  <p:stCondLst>
                                    <p:cond delay="0"/>
                                  </p:stCondLst>
                                  <p:childTnLst>
                                    <p:set>
                                      <p:cBhvr>
                                        <p:cTn id="94" dur="1" fill="hold">
                                          <p:stCondLst>
                                            <p:cond delay="0"/>
                                          </p:stCondLst>
                                        </p:cTn>
                                        <p:tgtEl>
                                          <p:spTgt spid="8">
                                            <p:txEl>
                                              <p:pRg st="8" end="8"/>
                                            </p:txEl>
                                          </p:spTgt>
                                        </p:tgtEl>
                                        <p:attrNameLst>
                                          <p:attrName>style.visibility</p:attrName>
                                        </p:attrNameLst>
                                      </p:cBhvr>
                                      <p:to>
                                        <p:strVal val="visible"/>
                                      </p:to>
                                    </p:set>
                                  </p:childTnLst>
                                </p:cTn>
                              </p:par>
                              <p:par>
                                <p:cTn id="95" presetID="1" presetClass="entr" presetSubtype="0" fill="hold" nodeType="withEffect">
                                  <p:stCondLst>
                                    <p:cond delay="0"/>
                                  </p:stCondLst>
                                  <p:childTnLst>
                                    <p:set>
                                      <p:cBhvr>
                                        <p:cTn id="96" dur="1" fill="hold">
                                          <p:stCondLst>
                                            <p:cond delay="0"/>
                                          </p:stCondLst>
                                        </p:cTn>
                                        <p:tgtEl>
                                          <p:spTgt spid="8">
                                            <p:txEl>
                                              <p:pRg st="9" end="9"/>
                                            </p:txEl>
                                          </p:spTgt>
                                        </p:tgtEl>
                                        <p:attrNameLst>
                                          <p:attrName>style.visibility</p:attrName>
                                        </p:attrNameLst>
                                      </p:cBhvr>
                                      <p:to>
                                        <p:strVal val="visible"/>
                                      </p:to>
                                    </p:set>
                                  </p:childTnLst>
                                </p:cTn>
                              </p:par>
                              <p:par>
                                <p:cTn id="97" presetID="1" presetClass="entr" presetSubtype="0" fill="hold" nodeType="withEffect">
                                  <p:stCondLst>
                                    <p:cond delay="0"/>
                                  </p:stCondLst>
                                  <p:childTnLst>
                                    <p:set>
                                      <p:cBhvr>
                                        <p:cTn id="98" dur="1" fill="hold">
                                          <p:stCondLst>
                                            <p:cond delay="0"/>
                                          </p:stCondLst>
                                        </p:cTn>
                                        <p:tgtEl>
                                          <p:spTgt spid="6">
                                            <p:txEl>
                                              <p:pRg st="8" end="8"/>
                                            </p:txEl>
                                          </p:spTgt>
                                        </p:tgtEl>
                                        <p:attrNameLst>
                                          <p:attrName>style.visibility</p:attrName>
                                        </p:attrNameLst>
                                      </p:cBhvr>
                                      <p:to>
                                        <p:strVal val="visible"/>
                                      </p:to>
                                    </p:set>
                                  </p:childTnLst>
                                </p:cTn>
                              </p:par>
                              <p:par>
                                <p:cTn id="99" presetID="1" presetClass="entr" presetSubtype="0" fill="hold" nodeType="withEffect">
                                  <p:stCondLst>
                                    <p:cond delay="0"/>
                                  </p:stCondLst>
                                  <p:childTnLst>
                                    <p:set>
                                      <p:cBhvr>
                                        <p:cTn id="100"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par>
                    <p:cTn id="101" fill="hold">
                      <p:stCondLst>
                        <p:cond delay="indefinite"/>
                      </p:stCondLst>
                      <p:childTnLst>
                        <p:par>
                          <p:cTn id="102" fill="hold">
                            <p:stCondLst>
                              <p:cond delay="0"/>
                            </p:stCondLst>
                            <p:childTnLst>
                              <p:par>
                                <p:cTn id="103" presetID="9" presetClass="emph" presetSubtype="0" nodeType="clickEffect">
                                  <p:stCondLst>
                                    <p:cond delay="0"/>
                                  </p:stCondLst>
                                  <p:childTnLst>
                                    <p:set>
                                      <p:cBhvr>
                                        <p:cTn id="104" dur="indefinite"/>
                                        <p:tgtEl>
                                          <p:spTgt spid="8">
                                            <p:txEl>
                                              <p:pRg st="8" end="8"/>
                                            </p:txEl>
                                          </p:spTgt>
                                        </p:tgtEl>
                                        <p:attrNameLst>
                                          <p:attrName>style.opacity</p:attrName>
                                        </p:attrNameLst>
                                      </p:cBhvr>
                                      <p:to>
                                        <p:strVal val="0.5"/>
                                      </p:to>
                                    </p:set>
                                    <p:animEffect filter="image" prLst="opacity: 0.5">
                                      <p:cBhvr rctx="IE">
                                        <p:cTn id="105" dur="indefinite"/>
                                        <p:tgtEl>
                                          <p:spTgt spid="8">
                                            <p:txEl>
                                              <p:pRg st="8" end="8"/>
                                            </p:txEl>
                                          </p:spTgt>
                                        </p:tgtEl>
                                      </p:cBhvr>
                                    </p:animEffect>
                                  </p:childTnLst>
                                </p:cTn>
                              </p:par>
                              <p:par>
                                <p:cTn id="106" presetID="9" presetClass="emph" presetSubtype="0" nodeType="withEffect">
                                  <p:stCondLst>
                                    <p:cond delay="0"/>
                                  </p:stCondLst>
                                  <p:childTnLst>
                                    <p:set>
                                      <p:cBhvr>
                                        <p:cTn id="107" dur="indefinite"/>
                                        <p:tgtEl>
                                          <p:spTgt spid="8">
                                            <p:txEl>
                                              <p:pRg st="9" end="9"/>
                                            </p:txEl>
                                          </p:spTgt>
                                        </p:tgtEl>
                                        <p:attrNameLst>
                                          <p:attrName>style.opacity</p:attrName>
                                        </p:attrNameLst>
                                      </p:cBhvr>
                                      <p:to>
                                        <p:strVal val="0.5"/>
                                      </p:to>
                                    </p:set>
                                    <p:animEffect filter="image" prLst="opacity: 0.5">
                                      <p:cBhvr rctx="IE">
                                        <p:cTn id="108" dur="indefinite"/>
                                        <p:tgtEl>
                                          <p:spTgt spid="8">
                                            <p:txEl>
                                              <p:pRg st="9" end="9"/>
                                            </p:txEl>
                                          </p:spTgt>
                                        </p:tgtEl>
                                      </p:cBhvr>
                                    </p:animEffect>
                                  </p:childTnLst>
                                </p:cTn>
                              </p:par>
                              <p:par>
                                <p:cTn id="109" presetID="9" presetClass="emph" presetSubtype="0" nodeType="withEffect">
                                  <p:stCondLst>
                                    <p:cond delay="0"/>
                                  </p:stCondLst>
                                  <p:childTnLst>
                                    <p:set>
                                      <p:cBhvr>
                                        <p:cTn id="110" dur="indefinite"/>
                                        <p:tgtEl>
                                          <p:spTgt spid="6">
                                            <p:txEl>
                                              <p:pRg st="8" end="8"/>
                                            </p:txEl>
                                          </p:spTgt>
                                        </p:tgtEl>
                                        <p:attrNameLst>
                                          <p:attrName>style.opacity</p:attrName>
                                        </p:attrNameLst>
                                      </p:cBhvr>
                                      <p:to>
                                        <p:strVal val="0.5"/>
                                      </p:to>
                                    </p:set>
                                    <p:animEffect filter="image" prLst="opacity: 0.5">
                                      <p:cBhvr rctx="IE">
                                        <p:cTn id="111" dur="indefinite"/>
                                        <p:tgtEl>
                                          <p:spTgt spid="6">
                                            <p:txEl>
                                              <p:pRg st="8" end="8"/>
                                            </p:txEl>
                                          </p:spTgt>
                                        </p:tgtEl>
                                      </p:cBhvr>
                                    </p:animEffect>
                                  </p:childTnLst>
                                </p:cTn>
                              </p:par>
                              <p:par>
                                <p:cTn id="112" presetID="9" presetClass="emph" presetSubtype="0" nodeType="withEffect">
                                  <p:stCondLst>
                                    <p:cond delay="0"/>
                                  </p:stCondLst>
                                  <p:childTnLst>
                                    <p:set>
                                      <p:cBhvr>
                                        <p:cTn id="113" dur="indefinite"/>
                                        <p:tgtEl>
                                          <p:spTgt spid="6">
                                            <p:txEl>
                                              <p:pRg st="9" end="9"/>
                                            </p:txEl>
                                          </p:spTgt>
                                        </p:tgtEl>
                                        <p:attrNameLst>
                                          <p:attrName>style.opacity</p:attrName>
                                        </p:attrNameLst>
                                      </p:cBhvr>
                                      <p:to>
                                        <p:strVal val="0.5"/>
                                      </p:to>
                                    </p:set>
                                    <p:animEffect filter="image" prLst="opacity: 0.5">
                                      <p:cBhvr rctx="IE">
                                        <p:cTn id="114" dur="indefinite"/>
                                        <p:tgtEl>
                                          <p:spTgt spid="6">
                                            <p:txEl>
                                              <p:pRg st="9" end="9"/>
                                            </p:txEl>
                                          </p:spTgt>
                                        </p:tgtEl>
                                      </p:cBhvr>
                                    </p:animEffect>
                                  </p:childTnLst>
                                </p:cTn>
                              </p:par>
                              <p:par>
                                <p:cTn id="115" presetID="1" presetClass="entr" presetSubtype="0" fill="hold" nodeType="withEffect">
                                  <p:stCondLst>
                                    <p:cond delay="0"/>
                                  </p:stCondLst>
                                  <p:childTnLst>
                                    <p:set>
                                      <p:cBhvr>
                                        <p:cTn id="116" dur="1" fill="hold">
                                          <p:stCondLst>
                                            <p:cond delay="0"/>
                                          </p:stCondLst>
                                        </p:cTn>
                                        <p:tgtEl>
                                          <p:spTgt spid="8">
                                            <p:txEl>
                                              <p:pRg st="10" end="10"/>
                                            </p:txEl>
                                          </p:spTgt>
                                        </p:tgtEl>
                                        <p:attrNameLst>
                                          <p:attrName>style.visibility</p:attrName>
                                        </p:attrNameLst>
                                      </p:cBhvr>
                                      <p:to>
                                        <p:strVal val="visible"/>
                                      </p:to>
                                    </p:set>
                                  </p:childTnLst>
                                </p:cTn>
                              </p:par>
                              <p:par>
                                <p:cTn id="117" presetID="1" presetClass="entr" presetSubtype="0" fill="hold" nodeType="withEffect">
                                  <p:stCondLst>
                                    <p:cond delay="0"/>
                                  </p:stCondLst>
                                  <p:childTnLst>
                                    <p:set>
                                      <p:cBhvr>
                                        <p:cTn id="118" dur="1" fill="hold">
                                          <p:stCondLst>
                                            <p:cond delay="0"/>
                                          </p:stCondLst>
                                        </p:cTn>
                                        <p:tgtEl>
                                          <p:spTgt spid="8">
                                            <p:txEl>
                                              <p:pRg st="11" end="11"/>
                                            </p:txEl>
                                          </p:spTgt>
                                        </p:tgtEl>
                                        <p:attrNameLst>
                                          <p:attrName>style.visibility</p:attrName>
                                        </p:attrNameLst>
                                      </p:cBhvr>
                                      <p:to>
                                        <p:strVal val="visible"/>
                                      </p:to>
                                    </p:set>
                                  </p:childTnLst>
                                </p:cTn>
                              </p:par>
                              <p:par>
                                <p:cTn id="119" presetID="1" presetClass="entr" presetSubtype="0" fill="hold" nodeType="withEffect">
                                  <p:stCondLst>
                                    <p:cond delay="0"/>
                                  </p:stCondLst>
                                  <p:childTnLst>
                                    <p:set>
                                      <p:cBhvr>
                                        <p:cTn id="120" dur="1" fill="hold">
                                          <p:stCondLst>
                                            <p:cond delay="0"/>
                                          </p:stCondLst>
                                        </p:cTn>
                                        <p:tgtEl>
                                          <p:spTgt spid="8">
                                            <p:txEl>
                                              <p:pRg st="12" end="12"/>
                                            </p:txEl>
                                          </p:spTgt>
                                        </p:tgtEl>
                                        <p:attrNameLst>
                                          <p:attrName>style.visibility</p:attrName>
                                        </p:attrNameLst>
                                      </p:cBhvr>
                                      <p:to>
                                        <p:strVal val="visible"/>
                                      </p:to>
                                    </p:set>
                                  </p:childTnLst>
                                </p:cTn>
                              </p:par>
                              <p:par>
                                <p:cTn id="121" presetID="1" presetClass="entr" presetSubtype="0" fill="hold" nodeType="withEffect">
                                  <p:stCondLst>
                                    <p:cond delay="0"/>
                                  </p:stCondLst>
                                  <p:childTnLst>
                                    <p:set>
                                      <p:cBhvr>
                                        <p:cTn id="122" dur="1" fill="hold">
                                          <p:stCondLst>
                                            <p:cond delay="0"/>
                                          </p:stCondLst>
                                        </p:cTn>
                                        <p:tgtEl>
                                          <p:spTgt spid="8">
                                            <p:txEl>
                                              <p:pRg st="13" end="13"/>
                                            </p:txEl>
                                          </p:spTgt>
                                        </p:tgtEl>
                                        <p:attrNameLst>
                                          <p:attrName>style.visibility</p:attrName>
                                        </p:attrNameLst>
                                      </p:cBhvr>
                                      <p:to>
                                        <p:strVal val="visible"/>
                                      </p:to>
                                    </p:set>
                                  </p:childTnLst>
                                </p:cTn>
                              </p:par>
                              <p:par>
                                <p:cTn id="123" presetID="1" presetClass="entr" presetSubtype="0" fill="hold" nodeType="withEffect">
                                  <p:stCondLst>
                                    <p:cond delay="0"/>
                                  </p:stCondLst>
                                  <p:childTnLst>
                                    <p:set>
                                      <p:cBhvr>
                                        <p:cTn id="124" dur="1" fill="hold">
                                          <p:stCondLst>
                                            <p:cond delay="0"/>
                                          </p:stCondLst>
                                        </p:cTn>
                                        <p:tgtEl>
                                          <p:spTgt spid="6">
                                            <p:txEl>
                                              <p:pRg st="10" end="10"/>
                                            </p:txEl>
                                          </p:spTgt>
                                        </p:tgtEl>
                                        <p:attrNameLst>
                                          <p:attrName>style.visibility</p:attrName>
                                        </p:attrNameLst>
                                      </p:cBhvr>
                                      <p:to>
                                        <p:strVal val="visible"/>
                                      </p:to>
                                    </p:set>
                                  </p:childTnLst>
                                </p:cTn>
                              </p:par>
                              <p:par>
                                <p:cTn id="125" presetID="1" presetClass="entr" presetSubtype="0" fill="hold" nodeType="withEffect">
                                  <p:stCondLst>
                                    <p:cond delay="0"/>
                                  </p:stCondLst>
                                  <p:childTnLst>
                                    <p:set>
                                      <p:cBhvr>
                                        <p:cTn id="126" dur="1" fill="hold">
                                          <p:stCondLst>
                                            <p:cond delay="0"/>
                                          </p:stCondLst>
                                        </p:cTn>
                                        <p:tgtEl>
                                          <p:spTgt spid="6">
                                            <p:txEl>
                                              <p:pRg st="11" end="11"/>
                                            </p:txEl>
                                          </p:spTgt>
                                        </p:tgtEl>
                                        <p:attrNameLst>
                                          <p:attrName>style.visibility</p:attrName>
                                        </p:attrNameLst>
                                      </p:cBhvr>
                                      <p:to>
                                        <p:strVal val="visible"/>
                                      </p:to>
                                    </p:set>
                                  </p:childTnLst>
                                </p:cTn>
                              </p:par>
                              <p:par>
                                <p:cTn id="127" presetID="1" presetClass="entr" presetSubtype="0" fill="hold" nodeType="withEffect">
                                  <p:stCondLst>
                                    <p:cond delay="0"/>
                                  </p:stCondLst>
                                  <p:childTnLst>
                                    <p:set>
                                      <p:cBhvr>
                                        <p:cTn id="128" dur="1" fill="hold">
                                          <p:stCondLst>
                                            <p:cond delay="0"/>
                                          </p:stCondLst>
                                        </p:cTn>
                                        <p:tgtEl>
                                          <p:spTgt spid="6">
                                            <p:txEl>
                                              <p:pRg st="12" end="12"/>
                                            </p:txEl>
                                          </p:spTgt>
                                        </p:tgtEl>
                                        <p:attrNameLst>
                                          <p:attrName>style.visibility</p:attrName>
                                        </p:attrNameLst>
                                      </p:cBhvr>
                                      <p:to>
                                        <p:strVal val="visible"/>
                                      </p:to>
                                    </p:set>
                                  </p:childTnLst>
                                </p:cTn>
                              </p:par>
                              <p:par>
                                <p:cTn id="129" presetID="1" presetClass="entr" presetSubtype="0" fill="hold" nodeType="withEffect">
                                  <p:stCondLst>
                                    <p:cond delay="0"/>
                                  </p:stCondLst>
                                  <p:childTnLst>
                                    <p:set>
                                      <p:cBhvr>
                                        <p:cTn id="130" dur="1" fill="hold">
                                          <p:stCondLst>
                                            <p:cond delay="0"/>
                                          </p:stCondLst>
                                        </p:cTn>
                                        <p:tgtEl>
                                          <p:spTgt spid="6">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FB419-11A8-4E31-9110-1FDD98FFC0DA}"/>
              </a:ext>
            </a:extLst>
          </p:cNvPr>
          <p:cNvSpPr>
            <a:spLocks noGrp="1"/>
          </p:cNvSpPr>
          <p:nvPr>
            <p:ph type="title"/>
          </p:nvPr>
        </p:nvSpPr>
        <p:spPr/>
        <p:txBody>
          <a:bodyPr/>
          <a:lstStyle/>
          <a:p>
            <a:r>
              <a:rPr lang="en-US" dirty="0"/>
              <a:t>Combining wrongly split words - Algorithm</a:t>
            </a:r>
          </a:p>
        </p:txBody>
      </p:sp>
      <p:sp>
        <p:nvSpPr>
          <p:cNvPr id="3" name="Content Placeholder 2">
            <a:extLst>
              <a:ext uri="{FF2B5EF4-FFF2-40B4-BE49-F238E27FC236}">
                <a16:creationId xmlns:a16="http://schemas.microsoft.com/office/drawing/2014/main" id="{64057D06-3E55-4CD8-A254-C3C6BD04DDBD}"/>
              </a:ext>
            </a:extLst>
          </p:cNvPr>
          <p:cNvSpPr>
            <a:spLocks noGrp="1"/>
          </p:cNvSpPr>
          <p:nvPr>
            <p:ph idx="1"/>
          </p:nvPr>
        </p:nvSpPr>
        <p:spPr/>
        <p:txBody>
          <a:bodyPr/>
          <a:lstStyle/>
          <a:p>
            <a:r>
              <a:rPr lang="en-US" dirty="0"/>
              <a:t>For each token set, </a:t>
            </a:r>
          </a:p>
          <a:p>
            <a:pPr lvl="1"/>
            <a:r>
              <a:rPr lang="en-US" dirty="0"/>
              <a:t>if either of the consecutive entries are not in the dictionary and either of them have a frequency less than a threshold then try to concatenate these entries </a:t>
            </a:r>
          </a:p>
        </p:txBody>
      </p:sp>
    </p:spTree>
    <p:extLst>
      <p:ext uri="{BB962C8B-B14F-4D97-AF65-F5344CB8AC3E}">
        <p14:creationId xmlns:p14="http://schemas.microsoft.com/office/powerpoint/2010/main" val="24219000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77B4F-812B-4A7B-894F-B228CEB867FF}"/>
              </a:ext>
            </a:extLst>
          </p:cNvPr>
          <p:cNvSpPr>
            <a:spLocks noGrp="1"/>
          </p:cNvSpPr>
          <p:nvPr>
            <p:ph type="title"/>
          </p:nvPr>
        </p:nvSpPr>
        <p:spPr/>
        <p:txBody>
          <a:bodyPr/>
          <a:lstStyle/>
          <a:p>
            <a:r>
              <a:rPr lang="en-US" dirty="0"/>
              <a:t>Combining wrongly split words – consecutive words</a:t>
            </a:r>
          </a:p>
        </p:txBody>
      </p:sp>
      <p:sp>
        <p:nvSpPr>
          <p:cNvPr id="8" name="Content Placeholder 7">
            <a:extLst>
              <a:ext uri="{FF2B5EF4-FFF2-40B4-BE49-F238E27FC236}">
                <a16:creationId xmlns:a16="http://schemas.microsoft.com/office/drawing/2014/main" id="{DF77C97F-16D4-4990-8D6F-5B014B415723}"/>
              </a:ext>
            </a:extLst>
          </p:cNvPr>
          <p:cNvSpPr>
            <a:spLocks noGrp="1"/>
          </p:cNvSpPr>
          <p:nvPr>
            <p:ph sz="half" idx="1"/>
          </p:nvPr>
        </p:nvSpPr>
        <p:spPr/>
        <p:txBody>
          <a:bodyPr>
            <a:normAutofit fontScale="92500" lnSpcReduction="10000"/>
          </a:bodyPr>
          <a:lstStyle/>
          <a:p>
            <a:r>
              <a:rPr lang="fr-FR" dirty="0"/>
              <a:t>[produits, chimiques, pour, a., </a:t>
            </a:r>
            <a:r>
              <a:rPr lang="fr-FR" dirty="0" err="1"/>
              <a:t>griculture</a:t>
            </a:r>
            <a:r>
              <a:rPr lang="fr-FR" dirty="0"/>
              <a:t>]</a:t>
            </a:r>
          </a:p>
          <a:p>
            <a:r>
              <a:rPr lang="fr-FR" dirty="0"/>
              <a:t>[</a:t>
            </a:r>
            <a:r>
              <a:rPr lang="fr-FR" dirty="0" err="1"/>
              <a:t>fabr</a:t>
            </a:r>
            <a:r>
              <a:rPr lang="fr-FR" dirty="0"/>
              <a:t>., </a:t>
            </a:r>
            <a:r>
              <a:rPr lang="fr-FR" dirty="0" err="1"/>
              <a:t>éta</a:t>
            </a:r>
            <a:r>
              <a:rPr lang="fr-FR" dirty="0"/>
              <a:t>, </a:t>
            </a:r>
            <a:r>
              <a:rPr lang="fr-FR" dirty="0" err="1"/>
              <a:t>lages</a:t>
            </a:r>
            <a:r>
              <a:rPr lang="fr-FR" dirty="0"/>
              <a:t>, et, armures]</a:t>
            </a:r>
          </a:p>
          <a:p>
            <a:r>
              <a:rPr lang="fr-FR" dirty="0"/>
              <a:t>[</a:t>
            </a:r>
            <a:r>
              <a:rPr lang="fr-FR" dirty="0" err="1"/>
              <a:t>fabr</a:t>
            </a:r>
            <a:r>
              <a:rPr lang="fr-FR" dirty="0"/>
              <a:t>., de, nouveautés, au, </a:t>
            </a:r>
            <a:r>
              <a:rPr lang="fr-FR" dirty="0" err="1"/>
              <a:t>cro</a:t>
            </a:r>
            <a:r>
              <a:rPr lang="fr-FR" dirty="0"/>
              <a:t>., </a:t>
            </a:r>
            <a:r>
              <a:rPr lang="fr-FR" dirty="0" err="1"/>
              <a:t>chet</a:t>
            </a:r>
            <a:r>
              <a:rPr lang="fr-FR" dirty="0"/>
              <a:t>, et, au, filet]</a:t>
            </a:r>
          </a:p>
          <a:p>
            <a:r>
              <a:rPr lang="fr-FR" dirty="0"/>
              <a:t>[à, la, bibliothèque, </a:t>
            </a:r>
            <a:r>
              <a:rPr lang="fr-FR" dirty="0" err="1"/>
              <a:t>impé</a:t>
            </a:r>
            <a:r>
              <a:rPr lang="fr-FR" dirty="0"/>
              <a:t>|, </a:t>
            </a:r>
            <a:r>
              <a:rPr lang="fr-FR" dirty="0" err="1"/>
              <a:t>riale</a:t>
            </a:r>
            <a:r>
              <a:rPr lang="fr-FR" dirty="0"/>
              <a:t>]</a:t>
            </a:r>
          </a:p>
          <a:p>
            <a:r>
              <a:rPr lang="fr-FR" dirty="0"/>
              <a:t>[ancien, chef, de, </a:t>
            </a:r>
            <a:r>
              <a:rPr lang="fr-FR" dirty="0" err="1"/>
              <a:t>bur</a:t>
            </a:r>
            <a:r>
              <a:rPr lang="fr-FR" dirty="0"/>
              <a:t>., au, </a:t>
            </a:r>
            <a:r>
              <a:rPr lang="fr-FR" dirty="0" err="1"/>
              <a:t>minist</a:t>
            </a:r>
            <a:r>
              <a:rPr lang="fr-FR" dirty="0"/>
              <a:t>., des, </a:t>
            </a:r>
            <a:r>
              <a:rPr lang="fr-FR" dirty="0" err="1"/>
              <a:t>financ</a:t>
            </a:r>
            <a:r>
              <a:rPr lang="fr-FR" dirty="0"/>
              <a:t>.]</a:t>
            </a:r>
          </a:p>
          <a:p>
            <a:r>
              <a:rPr lang="en-US" dirty="0"/>
              <a:t>[cure, de, </a:t>
            </a:r>
            <a:r>
              <a:rPr lang="en-US" dirty="0" err="1"/>
              <a:t>st</a:t>
            </a:r>
            <a:r>
              <a:rPr lang="en-US" dirty="0"/>
              <a:t>, </a:t>
            </a:r>
            <a:r>
              <a:rPr lang="en-US" dirty="0" err="1"/>
              <a:t>thomas</a:t>
            </a:r>
            <a:r>
              <a:rPr lang="en-US" dirty="0"/>
              <a:t>, </a:t>
            </a:r>
            <a:r>
              <a:rPr lang="en-US" dirty="0" err="1"/>
              <a:t>a.quin</a:t>
            </a:r>
            <a:r>
              <a:rPr lang="en-US" dirty="0"/>
              <a:t>]</a:t>
            </a:r>
          </a:p>
          <a:p>
            <a:r>
              <a:rPr lang="en-US" dirty="0"/>
              <a:t>[art., op.]</a:t>
            </a:r>
          </a:p>
        </p:txBody>
      </p:sp>
      <p:sp>
        <p:nvSpPr>
          <p:cNvPr id="6" name="Content Placeholder 5">
            <a:extLst>
              <a:ext uri="{FF2B5EF4-FFF2-40B4-BE49-F238E27FC236}">
                <a16:creationId xmlns:a16="http://schemas.microsoft.com/office/drawing/2014/main" id="{0EEA3015-CEE3-450D-9A43-9CEF8DFF8AA7}"/>
              </a:ext>
            </a:extLst>
          </p:cNvPr>
          <p:cNvSpPr>
            <a:spLocks noGrp="1"/>
          </p:cNvSpPr>
          <p:nvPr>
            <p:ph sz="half" idx="2"/>
          </p:nvPr>
        </p:nvSpPr>
        <p:spPr/>
        <p:txBody>
          <a:bodyPr>
            <a:normAutofit fontScale="92500" lnSpcReduction="10000"/>
          </a:bodyPr>
          <a:lstStyle/>
          <a:p>
            <a:r>
              <a:rPr lang="en-US" dirty="0"/>
              <a:t>[[</a:t>
            </a:r>
            <a:r>
              <a:rPr lang="fr-FR" dirty="0"/>
              <a:t>a., </a:t>
            </a:r>
            <a:r>
              <a:rPr lang="fr-FR" dirty="0" err="1"/>
              <a:t>griculture</a:t>
            </a:r>
            <a:r>
              <a:rPr lang="fr-FR" dirty="0"/>
              <a:t>]]: [</a:t>
            </a:r>
            <a:r>
              <a:rPr lang="fr-FR" dirty="0" err="1"/>
              <a:t>a.griculture</a:t>
            </a:r>
            <a:r>
              <a:rPr lang="fr-FR" dirty="0"/>
              <a:t>]</a:t>
            </a:r>
          </a:p>
          <a:p>
            <a:endParaRPr lang="fr-FR" dirty="0"/>
          </a:p>
          <a:p>
            <a:r>
              <a:rPr lang="en-US" dirty="0"/>
              <a:t>[[</a:t>
            </a:r>
            <a:r>
              <a:rPr lang="fr-FR" dirty="0" err="1"/>
              <a:t>éta</a:t>
            </a:r>
            <a:r>
              <a:rPr lang="fr-FR" dirty="0"/>
              <a:t>, </a:t>
            </a:r>
            <a:r>
              <a:rPr lang="fr-FR" dirty="0" err="1"/>
              <a:t>lages</a:t>
            </a:r>
            <a:r>
              <a:rPr lang="fr-FR" dirty="0"/>
              <a:t>]]: </a:t>
            </a:r>
            <a:r>
              <a:rPr lang="en-US" dirty="0"/>
              <a:t>[</a:t>
            </a:r>
            <a:r>
              <a:rPr lang="fr-FR" dirty="0"/>
              <a:t>étalages]</a:t>
            </a:r>
            <a:endParaRPr lang="en-US" dirty="0"/>
          </a:p>
          <a:p>
            <a:r>
              <a:rPr lang="en-US" dirty="0"/>
              <a:t>[[</a:t>
            </a:r>
            <a:r>
              <a:rPr lang="fr-FR" dirty="0" err="1"/>
              <a:t>cro</a:t>
            </a:r>
            <a:r>
              <a:rPr lang="fr-FR" dirty="0"/>
              <a:t>., </a:t>
            </a:r>
            <a:r>
              <a:rPr lang="fr-FR" dirty="0" err="1"/>
              <a:t>chet</a:t>
            </a:r>
            <a:r>
              <a:rPr lang="fr-FR" dirty="0"/>
              <a:t>]]: </a:t>
            </a:r>
            <a:r>
              <a:rPr lang="en-US" dirty="0"/>
              <a:t>[</a:t>
            </a:r>
            <a:r>
              <a:rPr lang="fr-FR" dirty="0" err="1"/>
              <a:t>cro.chet</a:t>
            </a:r>
            <a:r>
              <a:rPr lang="fr-FR" dirty="0"/>
              <a:t>]</a:t>
            </a:r>
            <a:endParaRPr lang="en-US" dirty="0"/>
          </a:p>
          <a:p>
            <a:r>
              <a:rPr lang="en-US" dirty="0"/>
              <a:t>[[</a:t>
            </a:r>
            <a:r>
              <a:rPr lang="fr-FR" dirty="0" err="1"/>
              <a:t>impé</a:t>
            </a:r>
            <a:r>
              <a:rPr lang="fr-FR" dirty="0"/>
              <a:t>|, </a:t>
            </a:r>
            <a:r>
              <a:rPr lang="fr-FR" dirty="0" err="1"/>
              <a:t>riale</a:t>
            </a:r>
            <a:r>
              <a:rPr lang="fr-FR" dirty="0"/>
              <a:t>]]: </a:t>
            </a:r>
            <a:r>
              <a:rPr lang="en-US" dirty="0"/>
              <a:t>[</a:t>
            </a:r>
            <a:r>
              <a:rPr lang="fr-FR" dirty="0" err="1"/>
              <a:t>impé|riale</a:t>
            </a:r>
            <a:r>
              <a:rPr lang="fr-FR" dirty="0"/>
              <a:t>]</a:t>
            </a:r>
            <a:endParaRPr lang="en-US" dirty="0"/>
          </a:p>
          <a:p>
            <a:endParaRPr lang="en-US" dirty="0"/>
          </a:p>
          <a:p>
            <a:r>
              <a:rPr lang="en-US" dirty="0"/>
              <a:t>[[</a:t>
            </a:r>
            <a:r>
              <a:rPr lang="fr-FR" dirty="0" err="1"/>
              <a:t>bur</a:t>
            </a:r>
            <a:r>
              <a:rPr lang="fr-FR" dirty="0"/>
              <a:t>., au]]: </a:t>
            </a:r>
            <a:r>
              <a:rPr lang="en-US" dirty="0"/>
              <a:t>[</a:t>
            </a:r>
            <a:r>
              <a:rPr lang="fr-FR" dirty="0"/>
              <a:t>bur.au]</a:t>
            </a:r>
            <a:endParaRPr lang="en-US" dirty="0"/>
          </a:p>
          <a:p>
            <a:r>
              <a:rPr lang="en-US" dirty="0"/>
              <a:t>-</a:t>
            </a:r>
          </a:p>
          <a:p>
            <a:r>
              <a:rPr lang="en-US" dirty="0"/>
              <a:t>[[art., op.]]: [</a:t>
            </a:r>
            <a:r>
              <a:rPr lang="en-US" dirty="0" err="1"/>
              <a:t>art.op</a:t>
            </a:r>
            <a:r>
              <a:rPr lang="en-US" dirty="0"/>
              <a:t>.]</a:t>
            </a:r>
          </a:p>
        </p:txBody>
      </p:sp>
    </p:spTree>
    <p:extLst>
      <p:ext uri="{BB962C8B-B14F-4D97-AF65-F5344CB8AC3E}">
        <p14:creationId xmlns:p14="http://schemas.microsoft.com/office/powerpoint/2010/main" val="30534360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9" presetClass="emph" presetSubtype="0" nodeType="clickEffect">
                                  <p:stCondLst>
                                    <p:cond delay="0"/>
                                  </p:stCondLst>
                                  <p:childTnLst>
                                    <p:set>
                                      <p:cBhvr>
                                        <p:cTn id="12" dur="indefinite"/>
                                        <p:tgtEl>
                                          <p:spTgt spid="8">
                                            <p:txEl>
                                              <p:pRg st="0" end="0"/>
                                            </p:txEl>
                                          </p:spTgt>
                                        </p:tgtEl>
                                        <p:attrNameLst>
                                          <p:attrName>style.opacity</p:attrName>
                                        </p:attrNameLst>
                                      </p:cBhvr>
                                      <p:to>
                                        <p:strVal val="0.5"/>
                                      </p:to>
                                    </p:set>
                                    <p:animEffect filter="image" prLst="opacity: 0.5">
                                      <p:cBhvr rctx="IE">
                                        <p:cTn id="13" dur="indefinite"/>
                                        <p:tgtEl>
                                          <p:spTgt spid="8">
                                            <p:txEl>
                                              <p:pRg st="0" end="0"/>
                                            </p:txEl>
                                          </p:spTgt>
                                        </p:tgtEl>
                                      </p:cBhvr>
                                    </p:animEffect>
                                  </p:childTnLst>
                                </p:cTn>
                              </p:par>
                              <p:par>
                                <p:cTn id="14" presetID="9" presetClass="emph" presetSubtype="0" nodeType="withEffect">
                                  <p:stCondLst>
                                    <p:cond delay="0"/>
                                  </p:stCondLst>
                                  <p:childTnLst>
                                    <p:set>
                                      <p:cBhvr>
                                        <p:cTn id="15" dur="indefinite"/>
                                        <p:tgtEl>
                                          <p:spTgt spid="6">
                                            <p:txEl>
                                              <p:pRg st="0" end="0"/>
                                            </p:txEl>
                                          </p:spTgt>
                                        </p:tgtEl>
                                        <p:attrNameLst>
                                          <p:attrName>style.opacity</p:attrName>
                                        </p:attrNameLst>
                                      </p:cBhvr>
                                      <p:to>
                                        <p:strVal val="0.5"/>
                                      </p:to>
                                    </p:set>
                                    <p:animEffect filter="image" prLst="opacity: 0.5">
                                      <p:cBhvr rctx="IE">
                                        <p:cTn id="16" dur="indefinite"/>
                                        <p:tgtEl>
                                          <p:spTgt spid="6">
                                            <p:txEl>
                                              <p:pRg st="0" end="0"/>
                                            </p:txEl>
                                          </p:spTgt>
                                        </p:tgtEl>
                                      </p:cBhvr>
                                    </p:animEffect>
                                  </p:childTnLst>
                                </p:cTn>
                              </p:par>
                              <p:par>
                                <p:cTn id="17" presetID="1" presetClass="entr" presetSubtype="0" fill="hold" nodeType="withEffect">
                                  <p:stCondLst>
                                    <p:cond delay="0"/>
                                  </p:stCondLst>
                                  <p:childTnLst>
                                    <p:set>
                                      <p:cBhvr>
                                        <p:cTn id="18" dur="1" fill="hold">
                                          <p:stCondLst>
                                            <p:cond delay="0"/>
                                          </p:stCondLst>
                                        </p:cTn>
                                        <p:tgtEl>
                                          <p:spTgt spid="8">
                                            <p:txEl>
                                              <p:pRg st="1" end="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9" presetClass="emph" presetSubtype="0" nodeType="clickEffect">
                                  <p:stCondLst>
                                    <p:cond delay="0"/>
                                  </p:stCondLst>
                                  <p:childTnLst>
                                    <p:set>
                                      <p:cBhvr>
                                        <p:cTn id="24" dur="indefinite"/>
                                        <p:tgtEl>
                                          <p:spTgt spid="8">
                                            <p:txEl>
                                              <p:pRg st="1" end="1"/>
                                            </p:txEl>
                                          </p:spTgt>
                                        </p:tgtEl>
                                        <p:attrNameLst>
                                          <p:attrName>style.opacity</p:attrName>
                                        </p:attrNameLst>
                                      </p:cBhvr>
                                      <p:to>
                                        <p:strVal val="0.5"/>
                                      </p:to>
                                    </p:set>
                                    <p:animEffect filter="image" prLst="opacity: 0.5">
                                      <p:cBhvr rctx="IE">
                                        <p:cTn id="25" dur="indefinite"/>
                                        <p:tgtEl>
                                          <p:spTgt spid="8">
                                            <p:txEl>
                                              <p:pRg st="1" end="1"/>
                                            </p:txEl>
                                          </p:spTgt>
                                        </p:tgtEl>
                                      </p:cBhvr>
                                    </p:animEffect>
                                  </p:childTnLst>
                                </p:cTn>
                              </p:par>
                              <p:par>
                                <p:cTn id="26" presetID="9" presetClass="emph" presetSubtype="0" nodeType="withEffect">
                                  <p:stCondLst>
                                    <p:cond delay="0"/>
                                  </p:stCondLst>
                                  <p:childTnLst>
                                    <p:set>
                                      <p:cBhvr>
                                        <p:cTn id="27" dur="indefinite"/>
                                        <p:tgtEl>
                                          <p:spTgt spid="6">
                                            <p:txEl>
                                              <p:pRg st="2" end="2"/>
                                            </p:txEl>
                                          </p:spTgt>
                                        </p:tgtEl>
                                        <p:attrNameLst>
                                          <p:attrName>style.opacity</p:attrName>
                                        </p:attrNameLst>
                                      </p:cBhvr>
                                      <p:to>
                                        <p:strVal val="0.5"/>
                                      </p:to>
                                    </p:set>
                                    <p:animEffect filter="image" prLst="opacity: 0.5">
                                      <p:cBhvr rctx="IE">
                                        <p:cTn id="28" dur="indefinite"/>
                                        <p:tgtEl>
                                          <p:spTgt spid="6">
                                            <p:txEl>
                                              <p:pRg st="2" end="2"/>
                                            </p:txEl>
                                          </p:spTgt>
                                        </p:tgtEl>
                                      </p:cBhvr>
                                    </p:animEffect>
                                  </p:childTnLst>
                                </p:cTn>
                              </p:par>
                              <p:par>
                                <p:cTn id="29" presetID="1" presetClass="entr" presetSubtype="0" fill="hold" nodeType="withEffect">
                                  <p:stCondLst>
                                    <p:cond delay="0"/>
                                  </p:stCondLst>
                                  <p:childTnLst>
                                    <p:set>
                                      <p:cBhvr>
                                        <p:cTn id="30" dur="1" fill="hold">
                                          <p:stCondLst>
                                            <p:cond delay="0"/>
                                          </p:stCondLst>
                                        </p:cTn>
                                        <p:tgtEl>
                                          <p:spTgt spid="8">
                                            <p:txEl>
                                              <p:pRg st="2" end="2"/>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9" presetClass="emph" presetSubtype="0" nodeType="clickEffect">
                                  <p:stCondLst>
                                    <p:cond delay="0"/>
                                  </p:stCondLst>
                                  <p:childTnLst>
                                    <p:set>
                                      <p:cBhvr>
                                        <p:cTn id="36" dur="indefinite"/>
                                        <p:tgtEl>
                                          <p:spTgt spid="8">
                                            <p:txEl>
                                              <p:pRg st="2" end="2"/>
                                            </p:txEl>
                                          </p:spTgt>
                                        </p:tgtEl>
                                        <p:attrNameLst>
                                          <p:attrName>style.opacity</p:attrName>
                                        </p:attrNameLst>
                                      </p:cBhvr>
                                      <p:to>
                                        <p:strVal val="0.5"/>
                                      </p:to>
                                    </p:set>
                                    <p:animEffect filter="image" prLst="opacity: 0.5">
                                      <p:cBhvr rctx="IE">
                                        <p:cTn id="37" dur="indefinite"/>
                                        <p:tgtEl>
                                          <p:spTgt spid="8">
                                            <p:txEl>
                                              <p:pRg st="2" end="2"/>
                                            </p:txEl>
                                          </p:spTgt>
                                        </p:tgtEl>
                                      </p:cBhvr>
                                    </p:animEffect>
                                  </p:childTnLst>
                                </p:cTn>
                              </p:par>
                              <p:par>
                                <p:cTn id="38" presetID="9" presetClass="emph" presetSubtype="0" nodeType="withEffect">
                                  <p:stCondLst>
                                    <p:cond delay="0"/>
                                  </p:stCondLst>
                                  <p:childTnLst>
                                    <p:set>
                                      <p:cBhvr>
                                        <p:cTn id="39" dur="indefinite"/>
                                        <p:tgtEl>
                                          <p:spTgt spid="6">
                                            <p:txEl>
                                              <p:pRg st="3" end="3"/>
                                            </p:txEl>
                                          </p:spTgt>
                                        </p:tgtEl>
                                        <p:attrNameLst>
                                          <p:attrName>style.opacity</p:attrName>
                                        </p:attrNameLst>
                                      </p:cBhvr>
                                      <p:to>
                                        <p:strVal val="0.5"/>
                                      </p:to>
                                    </p:set>
                                    <p:animEffect filter="image" prLst="opacity: 0.5">
                                      <p:cBhvr rctx="IE">
                                        <p:cTn id="40" dur="indefinite"/>
                                        <p:tgtEl>
                                          <p:spTgt spid="6">
                                            <p:txEl>
                                              <p:pRg st="3" end="3"/>
                                            </p:txEl>
                                          </p:spTgt>
                                        </p:tgtEl>
                                      </p:cBhvr>
                                    </p:animEffect>
                                  </p:childTnLst>
                                </p:cTn>
                              </p:par>
                              <p:par>
                                <p:cTn id="41" presetID="1" presetClass="entr" presetSubtype="0" fill="hold" nodeType="withEffect">
                                  <p:stCondLst>
                                    <p:cond delay="0"/>
                                  </p:stCondLst>
                                  <p:childTnLst>
                                    <p:set>
                                      <p:cBhvr>
                                        <p:cTn id="42" dur="1" fill="hold">
                                          <p:stCondLst>
                                            <p:cond delay="0"/>
                                          </p:stCondLst>
                                        </p:cTn>
                                        <p:tgtEl>
                                          <p:spTgt spid="8">
                                            <p:txEl>
                                              <p:pRg st="3" end="3"/>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9" presetClass="emph" presetSubtype="0" nodeType="clickEffect">
                                  <p:stCondLst>
                                    <p:cond delay="0"/>
                                  </p:stCondLst>
                                  <p:childTnLst>
                                    <p:set>
                                      <p:cBhvr>
                                        <p:cTn id="48" dur="indefinite"/>
                                        <p:tgtEl>
                                          <p:spTgt spid="8">
                                            <p:txEl>
                                              <p:pRg st="3" end="3"/>
                                            </p:txEl>
                                          </p:spTgt>
                                        </p:tgtEl>
                                        <p:attrNameLst>
                                          <p:attrName>style.opacity</p:attrName>
                                        </p:attrNameLst>
                                      </p:cBhvr>
                                      <p:to>
                                        <p:strVal val="0.5"/>
                                      </p:to>
                                    </p:set>
                                    <p:animEffect filter="image" prLst="opacity: 0.5">
                                      <p:cBhvr rctx="IE">
                                        <p:cTn id="49" dur="indefinite"/>
                                        <p:tgtEl>
                                          <p:spTgt spid="8">
                                            <p:txEl>
                                              <p:pRg st="3" end="3"/>
                                            </p:txEl>
                                          </p:spTgt>
                                        </p:tgtEl>
                                      </p:cBhvr>
                                    </p:animEffect>
                                  </p:childTnLst>
                                </p:cTn>
                              </p:par>
                              <p:par>
                                <p:cTn id="50" presetID="9" presetClass="emph" presetSubtype="0" nodeType="withEffect">
                                  <p:stCondLst>
                                    <p:cond delay="0"/>
                                  </p:stCondLst>
                                  <p:childTnLst>
                                    <p:set>
                                      <p:cBhvr>
                                        <p:cTn id="51" dur="indefinite"/>
                                        <p:tgtEl>
                                          <p:spTgt spid="6">
                                            <p:txEl>
                                              <p:pRg st="4" end="4"/>
                                            </p:txEl>
                                          </p:spTgt>
                                        </p:tgtEl>
                                        <p:attrNameLst>
                                          <p:attrName>style.opacity</p:attrName>
                                        </p:attrNameLst>
                                      </p:cBhvr>
                                      <p:to>
                                        <p:strVal val="0.5"/>
                                      </p:to>
                                    </p:set>
                                    <p:animEffect filter="image" prLst="opacity: 0.5">
                                      <p:cBhvr rctx="IE">
                                        <p:cTn id="52" dur="indefinite"/>
                                        <p:tgtEl>
                                          <p:spTgt spid="6">
                                            <p:txEl>
                                              <p:pRg st="4" end="4"/>
                                            </p:txEl>
                                          </p:spTgt>
                                        </p:tgtEl>
                                      </p:cBhvr>
                                    </p:animEffect>
                                  </p:childTnLst>
                                </p:cTn>
                              </p:par>
                              <p:par>
                                <p:cTn id="53" presetID="1" presetClass="entr" presetSubtype="0" fill="hold" nodeType="withEffect">
                                  <p:stCondLst>
                                    <p:cond delay="0"/>
                                  </p:stCondLst>
                                  <p:childTnLst>
                                    <p:set>
                                      <p:cBhvr>
                                        <p:cTn id="54" dur="1" fill="hold">
                                          <p:stCondLst>
                                            <p:cond delay="0"/>
                                          </p:stCondLst>
                                        </p:cTn>
                                        <p:tgtEl>
                                          <p:spTgt spid="8">
                                            <p:txEl>
                                              <p:pRg st="4" end="4"/>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9" presetClass="emph" presetSubtype="0" nodeType="clickEffect">
                                  <p:stCondLst>
                                    <p:cond delay="0"/>
                                  </p:stCondLst>
                                  <p:childTnLst>
                                    <p:set>
                                      <p:cBhvr>
                                        <p:cTn id="60" dur="indefinite"/>
                                        <p:tgtEl>
                                          <p:spTgt spid="8">
                                            <p:txEl>
                                              <p:pRg st="4" end="4"/>
                                            </p:txEl>
                                          </p:spTgt>
                                        </p:tgtEl>
                                        <p:attrNameLst>
                                          <p:attrName>style.opacity</p:attrName>
                                        </p:attrNameLst>
                                      </p:cBhvr>
                                      <p:to>
                                        <p:strVal val="0.5"/>
                                      </p:to>
                                    </p:set>
                                    <p:animEffect filter="image" prLst="opacity: 0.5">
                                      <p:cBhvr rctx="IE">
                                        <p:cTn id="61" dur="indefinite"/>
                                        <p:tgtEl>
                                          <p:spTgt spid="8">
                                            <p:txEl>
                                              <p:pRg st="4" end="4"/>
                                            </p:txEl>
                                          </p:spTgt>
                                        </p:tgtEl>
                                      </p:cBhvr>
                                    </p:animEffect>
                                  </p:childTnLst>
                                </p:cTn>
                              </p:par>
                              <p:par>
                                <p:cTn id="62" presetID="9" presetClass="emph" presetSubtype="0" nodeType="withEffect">
                                  <p:stCondLst>
                                    <p:cond delay="0"/>
                                  </p:stCondLst>
                                  <p:childTnLst>
                                    <p:set>
                                      <p:cBhvr>
                                        <p:cTn id="63" dur="indefinite"/>
                                        <p:tgtEl>
                                          <p:spTgt spid="6">
                                            <p:txEl>
                                              <p:pRg st="6" end="6"/>
                                            </p:txEl>
                                          </p:spTgt>
                                        </p:tgtEl>
                                        <p:attrNameLst>
                                          <p:attrName>style.opacity</p:attrName>
                                        </p:attrNameLst>
                                      </p:cBhvr>
                                      <p:to>
                                        <p:strVal val="0.5"/>
                                      </p:to>
                                    </p:set>
                                    <p:animEffect filter="image" prLst="opacity: 0.5">
                                      <p:cBhvr rctx="IE">
                                        <p:cTn id="64" dur="indefinite"/>
                                        <p:tgtEl>
                                          <p:spTgt spid="6">
                                            <p:txEl>
                                              <p:pRg st="6" end="6"/>
                                            </p:txEl>
                                          </p:spTgt>
                                        </p:tgtEl>
                                      </p:cBhvr>
                                    </p:animEffect>
                                  </p:childTnLst>
                                </p:cTn>
                              </p:par>
                              <p:par>
                                <p:cTn id="65" presetID="1" presetClass="entr" presetSubtype="0" fill="hold" nodeType="withEffect">
                                  <p:stCondLst>
                                    <p:cond delay="0"/>
                                  </p:stCondLst>
                                  <p:childTnLst>
                                    <p:set>
                                      <p:cBhvr>
                                        <p:cTn id="66" dur="1" fill="hold">
                                          <p:stCondLst>
                                            <p:cond delay="0"/>
                                          </p:stCondLst>
                                        </p:cTn>
                                        <p:tgtEl>
                                          <p:spTgt spid="8">
                                            <p:txEl>
                                              <p:pRg st="5" end="5"/>
                                            </p:txEl>
                                          </p:spTgt>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6">
                                            <p:txEl>
                                              <p:pRg st="7" end="7"/>
                                            </p:txEl>
                                          </p:spTgt>
                                        </p:tgtEl>
                                        <p:attrNameLst>
                                          <p:attrName>style.visibility</p:attrName>
                                        </p:attrNameLst>
                                      </p:cBhvr>
                                      <p:to>
                                        <p:strVal val="visible"/>
                                      </p:to>
                                    </p:set>
                                  </p:childTnLst>
                                </p:cTn>
                              </p:par>
                              <p:par>
                                <p:cTn id="69" presetID="1" presetClass="entr" presetSubtype="0" fill="hold" nodeType="withEffect">
                                  <p:stCondLst>
                                    <p:cond delay="0"/>
                                  </p:stCondLst>
                                  <p:childTnLst>
                                    <p:set>
                                      <p:cBhvr>
                                        <p:cTn id="70" dur="1" fill="hold">
                                          <p:stCondLst>
                                            <p:cond delay="0"/>
                                          </p:stCondLst>
                                        </p:cTn>
                                        <p:tgtEl>
                                          <p:spTgt spid="8">
                                            <p:txEl>
                                              <p:pRg st="6" end="6"/>
                                            </p:txEl>
                                          </p:spTgt>
                                        </p:tgtEl>
                                        <p:attrNameLst>
                                          <p:attrName>style.visibility</p:attrName>
                                        </p:attrNameLst>
                                      </p:cBhvr>
                                      <p:to>
                                        <p:strVal val="visible"/>
                                      </p:to>
                                    </p:set>
                                  </p:childTnLst>
                                </p:cTn>
                              </p:par>
                              <p:par>
                                <p:cTn id="71" presetID="1" presetClass="entr" presetSubtype="0" fill="hold" nodeType="withEffect">
                                  <p:stCondLst>
                                    <p:cond delay="0"/>
                                  </p:stCondLst>
                                  <p:childTnLst>
                                    <p:set>
                                      <p:cBhvr>
                                        <p:cTn id="72"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FB419-11A8-4E31-9110-1FDD98FFC0DA}"/>
              </a:ext>
            </a:extLst>
          </p:cNvPr>
          <p:cNvSpPr>
            <a:spLocks noGrp="1"/>
          </p:cNvSpPr>
          <p:nvPr>
            <p:ph type="title"/>
          </p:nvPr>
        </p:nvSpPr>
        <p:spPr/>
        <p:txBody>
          <a:bodyPr/>
          <a:lstStyle/>
          <a:p>
            <a:r>
              <a:rPr lang="en-US" dirty="0"/>
              <a:t>Combining wrongly split words - Algorithm</a:t>
            </a:r>
          </a:p>
        </p:txBody>
      </p:sp>
      <p:sp>
        <p:nvSpPr>
          <p:cNvPr id="3" name="Content Placeholder 2">
            <a:extLst>
              <a:ext uri="{FF2B5EF4-FFF2-40B4-BE49-F238E27FC236}">
                <a16:creationId xmlns:a16="http://schemas.microsoft.com/office/drawing/2014/main" id="{64057D06-3E55-4CD8-A254-C3C6BD04DDBD}"/>
              </a:ext>
            </a:extLst>
          </p:cNvPr>
          <p:cNvSpPr>
            <a:spLocks noGrp="1"/>
          </p:cNvSpPr>
          <p:nvPr>
            <p:ph idx="1"/>
          </p:nvPr>
        </p:nvSpPr>
        <p:spPr/>
        <p:txBody>
          <a:bodyPr/>
          <a:lstStyle/>
          <a:p>
            <a:r>
              <a:rPr lang="en-US" dirty="0"/>
              <a:t>For each token set, </a:t>
            </a:r>
          </a:p>
          <a:p>
            <a:pPr lvl="1"/>
            <a:r>
              <a:rPr lang="en-US" dirty="0"/>
              <a:t>if either of the consecutive entries are not in the dictionary and either of them have a frequency less than a threshold then try to concatenate these entries </a:t>
            </a:r>
          </a:p>
          <a:p>
            <a:pPr lvl="1"/>
            <a:r>
              <a:rPr lang="en-US" dirty="0"/>
              <a:t>Check if the concatenated word or a word that is similar with certain threshold exists in the already existing tokens.</a:t>
            </a:r>
          </a:p>
        </p:txBody>
      </p:sp>
    </p:spTree>
    <p:extLst>
      <p:ext uri="{BB962C8B-B14F-4D97-AF65-F5344CB8AC3E}">
        <p14:creationId xmlns:p14="http://schemas.microsoft.com/office/powerpoint/2010/main" val="16909026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77B4F-812B-4A7B-894F-B228CEB867FF}"/>
              </a:ext>
            </a:extLst>
          </p:cNvPr>
          <p:cNvSpPr>
            <a:spLocks noGrp="1"/>
          </p:cNvSpPr>
          <p:nvPr>
            <p:ph type="title"/>
          </p:nvPr>
        </p:nvSpPr>
        <p:spPr/>
        <p:txBody>
          <a:bodyPr/>
          <a:lstStyle/>
          <a:p>
            <a:r>
              <a:rPr lang="en-US" dirty="0"/>
              <a:t>Combining wrongly split words</a:t>
            </a:r>
          </a:p>
        </p:txBody>
      </p:sp>
      <p:sp>
        <p:nvSpPr>
          <p:cNvPr id="8" name="Content Placeholder 7">
            <a:extLst>
              <a:ext uri="{FF2B5EF4-FFF2-40B4-BE49-F238E27FC236}">
                <a16:creationId xmlns:a16="http://schemas.microsoft.com/office/drawing/2014/main" id="{DF77C97F-16D4-4990-8D6F-5B014B415723}"/>
              </a:ext>
            </a:extLst>
          </p:cNvPr>
          <p:cNvSpPr>
            <a:spLocks noGrp="1"/>
          </p:cNvSpPr>
          <p:nvPr>
            <p:ph sz="half" idx="1"/>
          </p:nvPr>
        </p:nvSpPr>
        <p:spPr/>
        <p:txBody>
          <a:bodyPr>
            <a:normAutofit/>
          </a:bodyPr>
          <a:lstStyle/>
          <a:p>
            <a:r>
              <a:rPr lang="en-US" dirty="0"/>
              <a:t>[[</a:t>
            </a:r>
            <a:r>
              <a:rPr lang="fr-FR" dirty="0"/>
              <a:t>a., </a:t>
            </a:r>
            <a:r>
              <a:rPr lang="fr-FR" dirty="0" err="1"/>
              <a:t>griculture</a:t>
            </a:r>
            <a:r>
              <a:rPr lang="fr-FR" dirty="0"/>
              <a:t>]]: [</a:t>
            </a:r>
            <a:r>
              <a:rPr lang="fr-FR" dirty="0" err="1"/>
              <a:t>a.griculture</a:t>
            </a:r>
            <a:r>
              <a:rPr lang="fr-FR" dirty="0"/>
              <a:t>]</a:t>
            </a:r>
          </a:p>
          <a:p>
            <a:r>
              <a:rPr lang="en-US" dirty="0"/>
              <a:t>[[</a:t>
            </a:r>
            <a:r>
              <a:rPr lang="fr-FR" dirty="0" err="1"/>
              <a:t>éta</a:t>
            </a:r>
            <a:r>
              <a:rPr lang="fr-FR" dirty="0"/>
              <a:t>, </a:t>
            </a:r>
            <a:r>
              <a:rPr lang="fr-FR" dirty="0" err="1"/>
              <a:t>lages</a:t>
            </a:r>
            <a:r>
              <a:rPr lang="fr-FR" dirty="0"/>
              <a:t>]]: </a:t>
            </a:r>
            <a:r>
              <a:rPr lang="en-US" dirty="0"/>
              <a:t>[</a:t>
            </a:r>
            <a:r>
              <a:rPr lang="fr-FR" dirty="0"/>
              <a:t>étalages]</a:t>
            </a:r>
            <a:endParaRPr lang="en-US" dirty="0"/>
          </a:p>
          <a:p>
            <a:r>
              <a:rPr lang="en-US" dirty="0"/>
              <a:t>[[</a:t>
            </a:r>
            <a:r>
              <a:rPr lang="fr-FR" dirty="0" err="1"/>
              <a:t>cro</a:t>
            </a:r>
            <a:r>
              <a:rPr lang="fr-FR" dirty="0"/>
              <a:t>., </a:t>
            </a:r>
            <a:r>
              <a:rPr lang="fr-FR" dirty="0" err="1"/>
              <a:t>chet</a:t>
            </a:r>
            <a:r>
              <a:rPr lang="fr-FR" dirty="0"/>
              <a:t>]]: </a:t>
            </a:r>
            <a:r>
              <a:rPr lang="en-US" dirty="0"/>
              <a:t>[</a:t>
            </a:r>
            <a:r>
              <a:rPr lang="fr-FR" dirty="0" err="1"/>
              <a:t>cro.chet</a:t>
            </a:r>
            <a:r>
              <a:rPr lang="fr-FR" dirty="0"/>
              <a:t>]</a:t>
            </a:r>
            <a:endParaRPr lang="en-US" dirty="0"/>
          </a:p>
          <a:p>
            <a:r>
              <a:rPr lang="en-US" dirty="0"/>
              <a:t>[[</a:t>
            </a:r>
            <a:r>
              <a:rPr lang="fr-FR" dirty="0" err="1"/>
              <a:t>impé</a:t>
            </a:r>
            <a:r>
              <a:rPr lang="fr-FR" dirty="0"/>
              <a:t>|, </a:t>
            </a:r>
            <a:r>
              <a:rPr lang="fr-FR" dirty="0" err="1"/>
              <a:t>riale</a:t>
            </a:r>
            <a:r>
              <a:rPr lang="fr-FR" dirty="0"/>
              <a:t>]]: </a:t>
            </a:r>
            <a:r>
              <a:rPr lang="en-US" dirty="0"/>
              <a:t>[</a:t>
            </a:r>
            <a:r>
              <a:rPr lang="fr-FR" dirty="0" err="1"/>
              <a:t>impé|riale</a:t>
            </a:r>
            <a:r>
              <a:rPr lang="fr-FR" dirty="0"/>
              <a:t>]</a:t>
            </a:r>
            <a:endParaRPr lang="en-US" dirty="0"/>
          </a:p>
          <a:p>
            <a:r>
              <a:rPr lang="en-US" dirty="0"/>
              <a:t>[[</a:t>
            </a:r>
            <a:r>
              <a:rPr lang="fr-FR" dirty="0" err="1"/>
              <a:t>bur</a:t>
            </a:r>
            <a:r>
              <a:rPr lang="fr-FR" dirty="0"/>
              <a:t>., au]]: </a:t>
            </a:r>
            <a:r>
              <a:rPr lang="en-US" dirty="0"/>
              <a:t>[</a:t>
            </a:r>
            <a:r>
              <a:rPr lang="fr-FR" dirty="0"/>
              <a:t>bur.au]</a:t>
            </a:r>
            <a:endParaRPr lang="en-US" dirty="0"/>
          </a:p>
          <a:p>
            <a:r>
              <a:rPr lang="en-US" dirty="0"/>
              <a:t>[[art., op.]]: [</a:t>
            </a:r>
            <a:r>
              <a:rPr lang="en-US" dirty="0" err="1"/>
              <a:t>art.op</a:t>
            </a:r>
            <a:r>
              <a:rPr lang="en-US" dirty="0"/>
              <a:t>.]</a:t>
            </a:r>
          </a:p>
        </p:txBody>
      </p:sp>
      <p:sp>
        <p:nvSpPr>
          <p:cNvPr id="6" name="Content Placeholder 5">
            <a:extLst>
              <a:ext uri="{FF2B5EF4-FFF2-40B4-BE49-F238E27FC236}">
                <a16:creationId xmlns:a16="http://schemas.microsoft.com/office/drawing/2014/main" id="{0EEA3015-CEE3-450D-9A43-9CEF8DFF8AA7}"/>
              </a:ext>
            </a:extLst>
          </p:cNvPr>
          <p:cNvSpPr>
            <a:spLocks noGrp="1"/>
          </p:cNvSpPr>
          <p:nvPr>
            <p:ph sz="half" idx="2"/>
          </p:nvPr>
        </p:nvSpPr>
        <p:spPr/>
        <p:txBody>
          <a:bodyPr>
            <a:normAutofit/>
          </a:bodyPr>
          <a:lstStyle/>
          <a:p>
            <a:r>
              <a:rPr lang="fr-FR" dirty="0"/>
              <a:t>agriculture</a:t>
            </a:r>
          </a:p>
          <a:p>
            <a:r>
              <a:rPr lang="fr-FR" dirty="0"/>
              <a:t>étalages</a:t>
            </a:r>
            <a:endParaRPr lang="en-US" dirty="0"/>
          </a:p>
          <a:p>
            <a:r>
              <a:rPr lang="fr-FR" dirty="0"/>
              <a:t>crochet</a:t>
            </a:r>
            <a:endParaRPr lang="en-US" dirty="0"/>
          </a:p>
          <a:p>
            <a:r>
              <a:rPr lang="fr-FR" dirty="0"/>
              <a:t>impériale</a:t>
            </a:r>
            <a:endParaRPr lang="en-US" dirty="0"/>
          </a:p>
          <a:p>
            <a:r>
              <a:rPr lang="en-US" dirty="0"/>
              <a:t>bureau</a:t>
            </a:r>
          </a:p>
          <a:p>
            <a:r>
              <a:rPr lang="en-US" dirty="0"/>
              <a:t>- No close word in the given threshold range</a:t>
            </a:r>
          </a:p>
        </p:txBody>
      </p:sp>
    </p:spTree>
    <p:extLst>
      <p:ext uri="{BB962C8B-B14F-4D97-AF65-F5344CB8AC3E}">
        <p14:creationId xmlns:p14="http://schemas.microsoft.com/office/powerpoint/2010/main" val="38415536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EFB419-11A8-4E31-9110-1FDD98FFC0DA}"/>
              </a:ext>
            </a:extLst>
          </p:cNvPr>
          <p:cNvSpPr>
            <a:spLocks noGrp="1"/>
          </p:cNvSpPr>
          <p:nvPr>
            <p:ph type="title"/>
          </p:nvPr>
        </p:nvSpPr>
        <p:spPr/>
        <p:txBody>
          <a:bodyPr/>
          <a:lstStyle/>
          <a:p>
            <a:r>
              <a:rPr lang="en-US" dirty="0"/>
              <a:t>Combining wrongly split words - Algorithm</a:t>
            </a:r>
          </a:p>
        </p:txBody>
      </p:sp>
      <p:sp>
        <p:nvSpPr>
          <p:cNvPr id="3" name="Content Placeholder 2">
            <a:extLst>
              <a:ext uri="{FF2B5EF4-FFF2-40B4-BE49-F238E27FC236}">
                <a16:creationId xmlns:a16="http://schemas.microsoft.com/office/drawing/2014/main" id="{64057D06-3E55-4CD8-A254-C3C6BD04DDBD}"/>
              </a:ext>
            </a:extLst>
          </p:cNvPr>
          <p:cNvSpPr>
            <a:spLocks noGrp="1"/>
          </p:cNvSpPr>
          <p:nvPr>
            <p:ph idx="1"/>
          </p:nvPr>
        </p:nvSpPr>
        <p:spPr/>
        <p:txBody>
          <a:bodyPr/>
          <a:lstStyle/>
          <a:p>
            <a:r>
              <a:rPr lang="en-US" dirty="0"/>
              <a:t>For each token set, </a:t>
            </a:r>
          </a:p>
          <a:p>
            <a:pPr lvl="1"/>
            <a:r>
              <a:rPr lang="en-US" dirty="0"/>
              <a:t>if either of the consecutive entries are not in the dictionary and either of them have a frequency less than a threshold then try to concatenate these entries </a:t>
            </a:r>
          </a:p>
          <a:p>
            <a:pPr lvl="1"/>
            <a:r>
              <a:rPr lang="en-US" dirty="0"/>
              <a:t>Check if the concatenated word or a word that is similar with certain threshold exists in the already existing tokens. </a:t>
            </a:r>
          </a:p>
          <a:p>
            <a:pPr lvl="1"/>
            <a:r>
              <a:rPr lang="en-US" dirty="0"/>
              <a:t>If such word exists and if frequency of such new word is greater than or equal to all the individual consecutive tokens used to obtain it, then replace the consecutive tokens with the found word.</a:t>
            </a:r>
          </a:p>
        </p:txBody>
      </p:sp>
    </p:spTree>
    <p:extLst>
      <p:ext uri="{BB962C8B-B14F-4D97-AF65-F5344CB8AC3E}">
        <p14:creationId xmlns:p14="http://schemas.microsoft.com/office/powerpoint/2010/main" val="31793709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77B4F-812B-4A7B-894F-B228CEB867FF}"/>
              </a:ext>
            </a:extLst>
          </p:cNvPr>
          <p:cNvSpPr>
            <a:spLocks noGrp="1"/>
          </p:cNvSpPr>
          <p:nvPr>
            <p:ph type="title"/>
          </p:nvPr>
        </p:nvSpPr>
        <p:spPr/>
        <p:txBody>
          <a:bodyPr/>
          <a:lstStyle/>
          <a:p>
            <a:r>
              <a:rPr lang="en-US" dirty="0"/>
              <a:t>Combining wrongly split words</a:t>
            </a:r>
          </a:p>
        </p:txBody>
      </p:sp>
      <p:sp>
        <p:nvSpPr>
          <p:cNvPr id="8" name="Content Placeholder 7">
            <a:extLst>
              <a:ext uri="{FF2B5EF4-FFF2-40B4-BE49-F238E27FC236}">
                <a16:creationId xmlns:a16="http://schemas.microsoft.com/office/drawing/2014/main" id="{DF77C97F-16D4-4990-8D6F-5B014B415723}"/>
              </a:ext>
            </a:extLst>
          </p:cNvPr>
          <p:cNvSpPr>
            <a:spLocks noGrp="1"/>
          </p:cNvSpPr>
          <p:nvPr>
            <p:ph sz="half" idx="1"/>
          </p:nvPr>
        </p:nvSpPr>
        <p:spPr/>
        <p:txBody>
          <a:bodyPr>
            <a:normAutofit/>
          </a:bodyPr>
          <a:lstStyle/>
          <a:p>
            <a:r>
              <a:rPr lang="fr-FR" dirty="0"/>
              <a:t>agriculture</a:t>
            </a:r>
          </a:p>
          <a:p>
            <a:r>
              <a:rPr lang="fr-FR" dirty="0"/>
              <a:t>étalages</a:t>
            </a:r>
            <a:endParaRPr lang="en-US" dirty="0"/>
          </a:p>
          <a:p>
            <a:r>
              <a:rPr lang="fr-FR" dirty="0"/>
              <a:t>crochet</a:t>
            </a:r>
            <a:endParaRPr lang="en-US" dirty="0"/>
          </a:p>
          <a:p>
            <a:r>
              <a:rPr lang="fr-FR" dirty="0"/>
              <a:t>impériale</a:t>
            </a:r>
            <a:endParaRPr lang="en-US" dirty="0"/>
          </a:p>
          <a:p>
            <a:r>
              <a:rPr lang="en-US" dirty="0"/>
              <a:t>bureau</a:t>
            </a:r>
          </a:p>
          <a:p>
            <a:endParaRPr lang="en-US" dirty="0"/>
          </a:p>
        </p:txBody>
      </p:sp>
      <p:sp>
        <p:nvSpPr>
          <p:cNvPr id="6" name="Content Placeholder 5">
            <a:extLst>
              <a:ext uri="{FF2B5EF4-FFF2-40B4-BE49-F238E27FC236}">
                <a16:creationId xmlns:a16="http://schemas.microsoft.com/office/drawing/2014/main" id="{0EEA3015-CEE3-450D-9A43-9CEF8DFF8AA7}"/>
              </a:ext>
            </a:extLst>
          </p:cNvPr>
          <p:cNvSpPr>
            <a:spLocks noGrp="1"/>
          </p:cNvSpPr>
          <p:nvPr>
            <p:ph sz="half" idx="2"/>
          </p:nvPr>
        </p:nvSpPr>
        <p:spPr/>
        <p:txBody>
          <a:bodyPr>
            <a:normAutofit/>
          </a:bodyPr>
          <a:lstStyle/>
          <a:p>
            <a:r>
              <a:rPr lang="en-US" dirty="0"/>
              <a:t>Not changed as the frequency of the new word is less than “a.”</a:t>
            </a:r>
          </a:p>
          <a:p>
            <a:r>
              <a:rPr lang="fr-FR" dirty="0"/>
              <a:t>étalages</a:t>
            </a:r>
            <a:endParaRPr lang="en-US" dirty="0"/>
          </a:p>
          <a:p>
            <a:r>
              <a:rPr lang="fr-FR" dirty="0"/>
              <a:t>crochet</a:t>
            </a:r>
            <a:endParaRPr lang="en-US" dirty="0"/>
          </a:p>
          <a:p>
            <a:r>
              <a:rPr lang="fr-FR" dirty="0"/>
              <a:t>impériale</a:t>
            </a:r>
            <a:endParaRPr lang="en-US" dirty="0"/>
          </a:p>
          <a:p>
            <a:r>
              <a:rPr lang="en-US" dirty="0"/>
              <a:t>Not changed as the frequency of the new word is less than “au”</a:t>
            </a:r>
          </a:p>
        </p:txBody>
      </p:sp>
    </p:spTree>
    <p:extLst>
      <p:ext uri="{BB962C8B-B14F-4D97-AF65-F5344CB8AC3E}">
        <p14:creationId xmlns:p14="http://schemas.microsoft.com/office/powerpoint/2010/main" val="281561277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77B4F-812B-4A7B-894F-B228CEB867FF}"/>
              </a:ext>
            </a:extLst>
          </p:cNvPr>
          <p:cNvSpPr>
            <a:spLocks noGrp="1"/>
          </p:cNvSpPr>
          <p:nvPr>
            <p:ph type="title"/>
          </p:nvPr>
        </p:nvSpPr>
        <p:spPr/>
        <p:txBody>
          <a:bodyPr/>
          <a:lstStyle/>
          <a:p>
            <a:r>
              <a:rPr lang="en-US" dirty="0"/>
              <a:t>Combining wrongly split words</a:t>
            </a:r>
          </a:p>
        </p:txBody>
      </p:sp>
      <p:sp>
        <p:nvSpPr>
          <p:cNvPr id="8" name="Content Placeholder 7">
            <a:extLst>
              <a:ext uri="{FF2B5EF4-FFF2-40B4-BE49-F238E27FC236}">
                <a16:creationId xmlns:a16="http://schemas.microsoft.com/office/drawing/2014/main" id="{DF77C97F-16D4-4990-8D6F-5B014B415723}"/>
              </a:ext>
            </a:extLst>
          </p:cNvPr>
          <p:cNvSpPr>
            <a:spLocks noGrp="1"/>
          </p:cNvSpPr>
          <p:nvPr>
            <p:ph sz="half" idx="1"/>
          </p:nvPr>
        </p:nvSpPr>
        <p:spPr/>
        <p:txBody>
          <a:bodyPr>
            <a:normAutofit lnSpcReduction="10000"/>
          </a:bodyPr>
          <a:lstStyle/>
          <a:p>
            <a:r>
              <a:rPr lang="fr-FR" dirty="0"/>
              <a:t>produits chimiques pour l'a. </a:t>
            </a:r>
            <a:r>
              <a:rPr lang="fr-FR" dirty="0" err="1"/>
              <a:t>griculture</a:t>
            </a:r>
            <a:endParaRPr lang="fr-FR" dirty="0"/>
          </a:p>
          <a:p>
            <a:r>
              <a:rPr lang="fr-FR" dirty="0" err="1"/>
              <a:t>fabr</a:t>
            </a:r>
            <a:r>
              <a:rPr lang="fr-FR" dirty="0"/>
              <a:t>. d'</a:t>
            </a:r>
            <a:r>
              <a:rPr lang="fr-FR" dirty="0" err="1"/>
              <a:t>éta</a:t>
            </a:r>
            <a:r>
              <a:rPr lang="fr-FR" dirty="0"/>
              <a:t> </a:t>
            </a:r>
            <a:r>
              <a:rPr lang="fr-FR" dirty="0" err="1"/>
              <a:t>lages</a:t>
            </a:r>
            <a:r>
              <a:rPr lang="fr-FR" dirty="0"/>
              <a:t> et d'armures</a:t>
            </a:r>
          </a:p>
          <a:p>
            <a:r>
              <a:rPr lang="fr-FR" dirty="0" err="1"/>
              <a:t>fabr</a:t>
            </a:r>
            <a:r>
              <a:rPr lang="fr-FR" dirty="0"/>
              <a:t>. de nouveautés au </a:t>
            </a:r>
            <a:r>
              <a:rPr lang="fr-FR" dirty="0" err="1"/>
              <a:t>cro</a:t>
            </a:r>
            <a:r>
              <a:rPr lang="fr-FR" dirty="0"/>
              <a:t>. </a:t>
            </a:r>
            <a:r>
              <a:rPr lang="fr-FR" dirty="0" err="1"/>
              <a:t>chet</a:t>
            </a:r>
            <a:r>
              <a:rPr lang="fr-FR" dirty="0"/>
              <a:t> et au filet</a:t>
            </a:r>
          </a:p>
          <a:p>
            <a:r>
              <a:rPr lang="fr-FR" dirty="0"/>
              <a:t>à la bibliothèque </a:t>
            </a:r>
            <a:r>
              <a:rPr lang="fr-FR" dirty="0" err="1"/>
              <a:t>impé</a:t>
            </a:r>
            <a:r>
              <a:rPr lang="fr-FR" dirty="0"/>
              <a:t>| </a:t>
            </a:r>
            <a:r>
              <a:rPr lang="fr-FR" dirty="0" err="1"/>
              <a:t>riale</a:t>
            </a:r>
            <a:endParaRPr lang="fr-FR" dirty="0"/>
          </a:p>
          <a:p>
            <a:r>
              <a:rPr lang="fr-FR" dirty="0"/>
              <a:t>ancien chef de </a:t>
            </a:r>
            <a:r>
              <a:rPr lang="fr-FR" dirty="0" err="1"/>
              <a:t>bur</a:t>
            </a:r>
            <a:r>
              <a:rPr lang="fr-FR" dirty="0"/>
              <a:t>. au </a:t>
            </a:r>
            <a:r>
              <a:rPr lang="fr-FR" dirty="0" err="1"/>
              <a:t>minist</a:t>
            </a:r>
            <a:r>
              <a:rPr lang="fr-FR" dirty="0"/>
              <a:t>. des </a:t>
            </a:r>
            <a:r>
              <a:rPr lang="fr-FR" dirty="0" err="1"/>
              <a:t>financ</a:t>
            </a:r>
            <a:r>
              <a:rPr lang="fr-FR" dirty="0"/>
              <a:t>.</a:t>
            </a:r>
          </a:p>
          <a:p>
            <a:r>
              <a:rPr lang="en-US" dirty="0" err="1"/>
              <a:t>curé</a:t>
            </a:r>
            <a:r>
              <a:rPr lang="en-US" dirty="0"/>
              <a:t> de </a:t>
            </a:r>
            <a:r>
              <a:rPr lang="en-US" dirty="0" err="1"/>
              <a:t>st-thomas-d'a.quin</a:t>
            </a:r>
            <a:endParaRPr lang="en-US" dirty="0"/>
          </a:p>
          <a:p>
            <a:r>
              <a:rPr lang="en-US" dirty="0" err="1"/>
              <a:t>art.del'op</a:t>
            </a:r>
            <a:r>
              <a:rPr lang="en-US" dirty="0"/>
              <a:t>.</a:t>
            </a:r>
          </a:p>
        </p:txBody>
      </p:sp>
      <p:sp>
        <p:nvSpPr>
          <p:cNvPr id="6" name="Content Placeholder 5">
            <a:extLst>
              <a:ext uri="{FF2B5EF4-FFF2-40B4-BE49-F238E27FC236}">
                <a16:creationId xmlns:a16="http://schemas.microsoft.com/office/drawing/2014/main" id="{0EEA3015-CEE3-450D-9A43-9CEF8DFF8AA7}"/>
              </a:ext>
            </a:extLst>
          </p:cNvPr>
          <p:cNvSpPr>
            <a:spLocks noGrp="1"/>
          </p:cNvSpPr>
          <p:nvPr>
            <p:ph sz="half" idx="2"/>
          </p:nvPr>
        </p:nvSpPr>
        <p:spPr/>
        <p:txBody>
          <a:bodyPr>
            <a:normAutofit lnSpcReduction="10000"/>
          </a:bodyPr>
          <a:lstStyle/>
          <a:p>
            <a:r>
              <a:rPr lang="fr-FR" dirty="0"/>
              <a:t>[produits, chimiques, pour, a., </a:t>
            </a:r>
            <a:r>
              <a:rPr lang="fr-FR" dirty="0" err="1"/>
              <a:t>griculture</a:t>
            </a:r>
            <a:r>
              <a:rPr lang="fr-FR" dirty="0"/>
              <a:t>]</a:t>
            </a:r>
          </a:p>
          <a:p>
            <a:r>
              <a:rPr lang="fr-FR" dirty="0"/>
              <a:t>[</a:t>
            </a:r>
            <a:r>
              <a:rPr lang="fr-FR" dirty="0" err="1"/>
              <a:t>fabr</a:t>
            </a:r>
            <a:r>
              <a:rPr lang="fr-FR" dirty="0"/>
              <a:t>., étalages, et, armures]</a:t>
            </a:r>
          </a:p>
          <a:p>
            <a:r>
              <a:rPr lang="fr-FR" dirty="0"/>
              <a:t>[</a:t>
            </a:r>
            <a:r>
              <a:rPr lang="fr-FR" dirty="0" err="1"/>
              <a:t>fabr</a:t>
            </a:r>
            <a:r>
              <a:rPr lang="fr-FR" dirty="0"/>
              <a:t>., de, nouveautés, au, crochet, et, au, filet]</a:t>
            </a:r>
          </a:p>
          <a:p>
            <a:r>
              <a:rPr lang="fr-FR" dirty="0"/>
              <a:t>[à, la, bibliothèque, impériale]</a:t>
            </a:r>
          </a:p>
          <a:p>
            <a:r>
              <a:rPr lang="fr-FR" dirty="0"/>
              <a:t>[ancien, chef, de, </a:t>
            </a:r>
            <a:r>
              <a:rPr lang="fr-FR" dirty="0" err="1"/>
              <a:t>bur</a:t>
            </a:r>
            <a:r>
              <a:rPr lang="fr-FR" dirty="0"/>
              <a:t>., au, </a:t>
            </a:r>
            <a:r>
              <a:rPr lang="fr-FR" dirty="0" err="1"/>
              <a:t>minist</a:t>
            </a:r>
            <a:r>
              <a:rPr lang="fr-FR" dirty="0"/>
              <a:t>., des, </a:t>
            </a:r>
            <a:r>
              <a:rPr lang="fr-FR" dirty="0" err="1"/>
              <a:t>financ</a:t>
            </a:r>
            <a:r>
              <a:rPr lang="fr-FR" dirty="0"/>
              <a:t>.]</a:t>
            </a:r>
          </a:p>
          <a:p>
            <a:r>
              <a:rPr lang="en-US" dirty="0"/>
              <a:t>[cure, de, </a:t>
            </a:r>
            <a:r>
              <a:rPr lang="en-US" dirty="0" err="1"/>
              <a:t>st</a:t>
            </a:r>
            <a:r>
              <a:rPr lang="en-US" dirty="0"/>
              <a:t>, </a:t>
            </a:r>
            <a:r>
              <a:rPr lang="en-US" dirty="0" err="1"/>
              <a:t>thomas</a:t>
            </a:r>
            <a:r>
              <a:rPr lang="en-US" dirty="0"/>
              <a:t>, </a:t>
            </a:r>
            <a:r>
              <a:rPr lang="en-US" dirty="0" err="1"/>
              <a:t>a.quin</a:t>
            </a:r>
            <a:r>
              <a:rPr lang="en-US" dirty="0"/>
              <a:t>]</a:t>
            </a:r>
          </a:p>
          <a:p>
            <a:r>
              <a:rPr lang="en-US" dirty="0"/>
              <a:t>[art., op.]</a:t>
            </a:r>
          </a:p>
        </p:txBody>
      </p:sp>
    </p:spTree>
    <p:extLst>
      <p:ext uri="{BB962C8B-B14F-4D97-AF65-F5344CB8AC3E}">
        <p14:creationId xmlns:p14="http://schemas.microsoft.com/office/powerpoint/2010/main" val="24282513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014DA8-A1D8-4C76-80EF-E0B61F1971AD}"/>
              </a:ext>
            </a:extLst>
          </p:cNvPr>
          <p:cNvSpPr>
            <a:spLocks noGrp="1"/>
          </p:cNvSpPr>
          <p:nvPr>
            <p:ph type="title"/>
          </p:nvPr>
        </p:nvSpPr>
        <p:spPr/>
        <p:txBody>
          <a:bodyPr/>
          <a:lstStyle/>
          <a:p>
            <a:r>
              <a:rPr lang="en-US" dirty="0"/>
              <a:t>Keywords (tokens)</a:t>
            </a:r>
          </a:p>
        </p:txBody>
      </p:sp>
      <p:sp>
        <p:nvSpPr>
          <p:cNvPr id="3" name="Text Placeholder 2">
            <a:extLst>
              <a:ext uri="{FF2B5EF4-FFF2-40B4-BE49-F238E27FC236}">
                <a16:creationId xmlns:a16="http://schemas.microsoft.com/office/drawing/2014/main" id="{9B893B5B-1793-4E08-9059-A6D6FC50D916}"/>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5334995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B056767-F57D-43B2-B157-21EF46C86D29}"/>
              </a:ext>
            </a:extLst>
          </p:cNvPr>
          <p:cNvPicPr>
            <a:picLocks noChangeAspect="1"/>
          </p:cNvPicPr>
          <p:nvPr/>
        </p:nvPicPr>
        <p:blipFill rotWithShape="1">
          <a:blip r:embed="rId3"/>
          <a:srcRect l="7797"/>
          <a:stretch/>
        </p:blipFill>
        <p:spPr>
          <a:xfrm>
            <a:off x="4414345" y="-12879"/>
            <a:ext cx="6483593" cy="6832242"/>
          </a:xfrm>
          <a:prstGeom prst="rect">
            <a:avLst/>
          </a:prstGeom>
        </p:spPr>
      </p:pic>
      <p:pic>
        <p:nvPicPr>
          <p:cNvPr id="7" name="Picture 6">
            <a:extLst>
              <a:ext uri="{FF2B5EF4-FFF2-40B4-BE49-F238E27FC236}">
                <a16:creationId xmlns:a16="http://schemas.microsoft.com/office/drawing/2014/main" id="{2EDE3861-D8D4-446F-BC45-C351CED74B63}"/>
              </a:ext>
            </a:extLst>
          </p:cNvPr>
          <p:cNvPicPr>
            <a:picLocks noChangeAspect="1"/>
          </p:cNvPicPr>
          <p:nvPr/>
        </p:nvPicPr>
        <p:blipFill>
          <a:blip r:embed="rId4"/>
          <a:stretch>
            <a:fillRect/>
          </a:stretch>
        </p:blipFill>
        <p:spPr>
          <a:xfrm>
            <a:off x="8291744" y="0"/>
            <a:ext cx="3897296" cy="6853186"/>
          </a:xfrm>
          <a:prstGeom prst="rect">
            <a:avLst/>
          </a:prstGeom>
        </p:spPr>
      </p:pic>
      <p:pic>
        <p:nvPicPr>
          <p:cNvPr id="9" name="Picture 8">
            <a:extLst>
              <a:ext uri="{FF2B5EF4-FFF2-40B4-BE49-F238E27FC236}">
                <a16:creationId xmlns:a16="http://schemas.microsoft.com/office/drawing/2014/main" id="{BD7CB381-83D1-4DB9-A53E-8E7A659A572D}"/>
              </a:ext>
            </a:extLst>
          </p:cNvPr>
          <p:cNvPicPr>
            <a:picLocks noChangeAspect="1"/>
          </p:cNvPicPr>
          <p:nvPr/>
        </p:nvPicPr>
        <p:blipFill rotWithShape="1">
          <a:blip r:embed="rId5"/>
          <a:srcRect l="66165" t="54104" b="12188"/>
          <a:stretch/>
        </p:blipFill>
        <p:spPr>
          <a:xfrm>
            <a:off x="0" y="20942"/>
            <a:ext cx="4414345" cy="6832243"/>
          </a:xfrm>
          <a:prstGeom prst="rect">
            <a:avLst/>
          </a:prstGeom>
        </p:spPr>
      </p:pic>
    </p:spTree>
    <p:extLst>
      <p:ext uri="{BB962C8B-B14F-4D97-AF65-F5344CB8AC3E}">
        <p14:creationId xmlns:p14="http://schemas.microsoft.com/office/powerpoint/2010/main" val="2690362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89DB6E-4DFD-4682-AE85-821EF3E18C32}"/>
              </a:ext>
            </a:extLst>
          </p:cNvPr>
          <p:cNvSpPr>
            <a:spLocks noGrp="1"/>
          </p:cNvSpPr>
          <p:nvPr>
            <p:ph type="title"/>
          </p:nvPr>
        </p:nvSpPr>
        <p:spPr/>
        <p:txBody>
          <a:bodyPr/>
          <a:lstStyle/>
          <a:p>
            <a:r>
              <a:rPr lang="en-US" dirty="0"/>
              <a:t>Tokens</a:t>
            </a:r>
          </a:p>
        </p:txBody>
      </p:sp>
      <p:sp>
        <p:nvSpPr>
          <p:cNvPr id="3" name="Content Placeholder 2">
            <a:extLst>
              <a:ext uri="{FF2B5EF4-FFF2-40B4-BE49-F238E27FC236}">
                <a16:creationId xmlns:a16="http://schemas.microsoft.com/office/drawing/2014/main" id="{F6E6AE8F-412F-43B0-80D8-7EE5AE11BEC6}"/>
              </a:ext>
            </a:extLst>
          </p:cNvPr>
          <p:cNvSpPr>
            <a:spLocks noGrp="1"/>
          </p:cNvSpPr>
          <p:nvPr>
            <p:ph idx="1"/>
          </p:nvPr>
        </p:nvSpPr>
        <p:spPr/>
        <p:txBody>
          <a:bodyPr/>
          <a:lstStyle/>
          <a:p>
            <a:r>
              <a:rPr lang="en-US" dirty="0"/>
              <a:t>After cleaning the special characters and merging mistakenly split tokens, the profession will be divided into words.</a:t>
            </a:r>
          </a:p>
          <a:p>
            <a:r>
              <a:rPr lang="en-US" dirty="0"/>
              <a:t>The connecting words called as stop words are removed as they appear more frequently and only helps in bringing together the keywords that provide meaning to the profession. </a:t>
            </a:r>
          </a:p>
          <a:p>
            <a:pPr lvl="1"/>
            <a:r>
              <a:rPr lang="en-US" dirty="0"/>
              <a:t>These keywords will be called tokens and after they are normalized they will be called tags.</a:t>
            </a:r>
          </a:p>
          <a:p>
            <a:r>
              <a:rPr lang="en-US" dirty="0"/>
              <a:t>Process is similar to the splitting string in above two sections with one additional step to deal with two correctly words joined with a dot or apostrophe.</a:t>
            </a:r>
          </a:p>
        </p:txBody>
      </p:sp>
    </p:spTree>
    <p:extLst>
      <p:ext uri="{BB962C8B-B14F-4D97-AF65-F5344CB8AC3E}">
        <p14:creationId xmlns:p14="http://schemas.microsoft.com/office/powerpoint/2010/main" val="5420595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77B4F-812B-4A7B-894F-B228CEB867FF}"/>
              </a:ext>
            </a:extLst>
          </p:cNvPr>
          <p:cNvSpPr>
            <a:spLocks noGrp="1"/>
          </p:cNvSpPr>
          <p:nvPr>
            <p:ph type="title"/>
          </p:nvPr>
        </p:nvSpPr>
        <p:spPr/>
        <p:txBody>
          <a:bodyPr/>
          <a:lstStyle/>
          <a:p>
            <a:r>
              <a:rPr lang="en-US" dirty="0"/>
              <a:t>Splitting token</a:t>
            </a:r>
          </a:p>
        </p:txBody>
      </p:sp>
      <p:sp>
        <p:nvSpPr>
          <p:cNvPr id="8" name="Content Placeholder 7">
            <a:extLst>
              <a:ext uri="{FF2B5EF4-FFF2-40B4-BE49-F238E27FC236}">
                <a16:creationId xmlns:a16="http://schemas.microsoft.com/office/drawing/2014/main" id="{DF77C97F-16D4-4990-8D6F-5B014B415723}"/>
              </a:ext>
            </a:extLst>
          </p:cNvPr>
          <p:cNvSpPr>
            <a:spLocks noGrp="1"/>
          </p:cNvSpPr>
          <p:nvPr>
            <p:ph sz="half" idx="1"/>
          </p:nvPr>
        </p:nvSpPr>
        <p:spPr/>
        <p:txBody>
          <a:bodyPr>
            <a:normAutofit fontScale="77500" lnSpcReduction="20000"/>
          </a:bodyPr>
          <a:lstStyle/>
          <a:p>
            <a:r>
              <a:rPr lang="fr-FR" dirty="0" err="1"/>
              <a:t>fab.chapeaux</a:t>
            </a:r>
            <a:r>
              <a:rPr lang="fr-FR" dirty="0"/>
              <a:t> de paille</a:t>
            </a:r>
          </a:p>
          <a:p>
            <a:r>
              <a:rPr lang="fr-FR" dirty="0" err="1"/>
              <a:t>hôt.d'anjou</a:t>
            </a:r>
            <a:endParaRPr lang="fr-FR" dirty="0"/>
          </a:p>
          <a:p>
            <a:r>
              <a:rPr lang="fr-FR" dirty="0" err="1"/>
              <a:t>nég.en</a:t>
            </a:r>
            <a:r>
              <a:rPr lang="fr-FR" dirty="0"/>
              <a:t> miel</a:t>
            </a:r>
          </a:p>
          <a:p>
            <a:r>
              <a:rPr lang="en-US" dirty="0"/>
              <a:t>h. des </a:t>
            </a:r>
            <a:r>
              <a:rPr lang="en-US" dirty="0" err="1"/>
              <a:t>etrangers</a:t>
            </a:r>
            <a:endParaRPr lang="fr-FR" dirty="0"/>
          </a:p>
          <a:p>
            <a:r>
              <a:rPr lang="fr-FR" dirty="0" err="1"/>
              <a:t>nulveautés</a:t>
            </a:r>
            <a:r>
              <a:rPr lang="fr-FR" dirty="0"/>
              <a:t> en impression; fabricant de </a:t>
            </a:r>
            <a:r>
              <a:rPr lang="fr-FR" dirty="0" err="1"/>
              <a:t>ck'les</a:t>
            </a:r>
            <a:endParaRPr lang="fr-FR" dirty="0"/>
          </a:p>
          <a:p>
            <a:r>
              <a:rPr lang="en-US" dirty="0" err="1"/>
              <a:t>négociant.commiss</a:t>
            </a:r>
            <a:r>
              <a:rPr lang="en-US" dirty="0"/>
              <a:t>.</a:t>
            </a:r>
          </a:p>
          <a:p>
            <a:r>
              <a:rPr lang="fr-FR" dirty="0"/>
              <a:t>employé au ministère de la </a:t>
            </a:r>
            <a:r>
              <a:rPr lang="fr-FR" dirty="0" err="1"/>
              <a:t>jus.tice</a:t>
            </a:r>
            <a:endParaRPr lang="fr-FR" dirty="0"/>
          </a:p>
          <a:p>
            <a:r>
              <a:rPr lang="fr-FR" dirty="0" err="1"/>
              <a:t>anc.chef</a:t>
            </a:r>
            <a:r>
              <a:rPr lang="fr-FR" dirty="0"/>
              <a:t> à la justice</a:t>
            </a:r>
          </a:p>
          <a:p>
            <a:r>
              <a:rPr lang="en-US" dirty="0" err="1"/>
              <a:t>fab.di'ustensiles</a:t>
            </a:r>
            <a:r>
              <a:rPr lang="en-US" dirty="0"/>
              <a:t> </a:t>
            </a:r>
            <a:r>
              <a:rPr lang="en-US" dirty="0" err="1"/>
              <a:t>d'imprimerie</a:t>
            </a:r>
            <a:endParaRPr lang="en-US" dirty="0"/>
          </a:p>
          <a:p>
            <a:r>
              <a:rPr lang="en-US" dirty="0" err="1"/>
              <a:t>fabr.dl'instruments</a:t>
            </a:r>
            <a:r>
              <a:rPr lang="en-US" dirty="0"/>
              <a:t> de </a:t>
            </a:r>
            <a:r>
              <a:rPr lang="en-US" dirty="0" err="1"/>
              <a:t>mathématique</a:t>
            </a:r>
            <a:endParaRPr lang="en-US" dirty="0"/>
          </a:p>
          <a:p>
            <a:r>
              <a:rPr lang="en-US" dirty="0" err="1"/>
              <a:t>vinš</a:t>
            </a:r>
            <a:endParaRPr lang="en-US" dirty="0"/>
          </a:p>
        </p:txBody>
      </p:sp>
      <p:sp>
        <p:nvSpPr>
          <p:cNvPr id="6" name="Content Placeholder 5">
            <a:extLst>
              <a:ext uri="{FF2B5EF4-FFF2-40B4-BE49-F238E27FC236}">
                <a16:creationId xmlns:a16="http://schemas.microsoft.com/office/drawing/2014/main" id="{0EEA3015-CEE3-450D-9A43-9CEF8DFF8AA7}"/>
              </a:ext>
            </a:extLst>
          </p:cNvPr>
          <p:cNvSpPr>
            <a:spLocks noGrp="1"/>
          </p:cNvSpPr>
          <p:nvPr>
            <p:ph sz="half" idx="2"/>
          </p:nvPr>
        </p:nvSpPr>
        <p:spPr/>
        <p:txBody>
          <a:bodyPr>
            <a:normAutofit fontScale="77500" lnSpcReduction="20000"/>
          </a:bodyPr>
          <a:lstStyle/>
          <a:p>
            <a:r>
              <a:rPr lang="fr-FR" dirty="0"/>
              <a:t>[</a:t>
            </a:r>
            <a:r>
              <a:rPr lang="fr-FR" dirty="0" err="1"/>
              <a:t>fab.chapeaux</a:t>
            </a:r>
            <a:r>
              <a:rPr lang="fr-FR" dirty="0"/>
              <a:t>, paille]</a:t>
            </a:r>
          </a:p>
          <a:p>
            <a:r>
              <a:rPr lang="fr-FR" dirty="0"/>
              <a:t>[</a:t>
            </a:r>
            <a:r>
              <a:rPr lang="fr-FR" dirty="0" err="1"/>
              <a:t>hôt</a:t>
            </a:r>
            <a:r>
              <a:rPr lang="fr-FR" dirty="0"/>
              <a:t>., </a:t>
            </a:r>
            <a:r>
              <a:rPr lang="fr-FR" dirty="0" err="1"/>
              <a:t>anjou</a:t>
            </a:r>
            <a:r>
              <a:rPr lang="fr-FR" dirty="0"/>
              <a:t>]</a:t>
            </a:r>
          </a:p>
          <a:p>
            <a:r>
              <a:rPr lang="fr-FR" dirty="0"/>
              <a:t>[</a:t>
            </a:r>
            <a:r>
              <a:rPr lang="fr-FR" dirty="0" err="1"/>
              <a:t>nég.en</a:t>
            </a:r>
            <a:r>
              <a:rPr lang="fr-FR" dirty="0"/>
              <a:t>, miel]</a:t>
            </a:r>
          </a:p>
          <a:p>
            <a:r>
              <a:rPr lang="fr-FR" dirty="0"/>
              <a:t>[</a:t>
            </a:r>
            <a:r>
              <a:rPr lang="fr-FR" dirty="0" err="1"/>
              <a:t>etrangers</a:t>
            </a:r>
            <a:r>
              <a:rPr lang="fr-FR" dirty="0"/>
              <a:t>]</a:t>
            </a:r>
          </a:p>
          <a:p>
            <a:r>
              <a:rPr lang="fr-FR" dirty="0"/>
              <a:t>[</a:t>
            </a:r>
            <a:r>
              <a:rPr lang="fr-FR" dirty="0" err="1"/>
              <a:t>nulveautés</a:t>
            </a:r>
            <a:r>
              <a:rPr lang="fr-FR" dirty="0"/>
              <a:t>, impression;, fabricant, </a:t>
            </a:r>
            <a:r>
              <a:rPr lang="fr-FR" dirty="0" err="1"/>
              <a:t>ck'les</a:t>
            </a:r>
            <a:r>
              <a:rPr lang="fr-FR" dirty="0"/>
              <a:t>]</a:t>
            </a:r>
          </a:p>
          <a:p>
            <a:r>
              <a:rPr lang="fr-FR" dirty="0"/>
              <a:t>[</a:t>
            </a:r>
            <a:r>
              <a:rPr lang="fr-FR" dirty="0" err="1"/>
              <a:t>négociant.commiss</a:t>
            </a:r>
            <a:r>
              <a:rPr lang="fr-FR" dirty="0"/>
              <a:t>.]</a:t>
            </a:r>
          </a:p>
          <a:p>
            <a:r>
              <a:rPr lang="fr-FR" dirty="0"/>
              <a:t>[employé, ministère, </a:t>
            </a:r>
            <a:r>
              <a:rPr lang="fr-FR" dirty="0" err="1"/>
              <a:t>jus.tice</a:t>
            </a:r>
            <a:r>
              <a:rPr lang="fr-FR" dirty="0"/>
              <a:t>]</a:t>
            </a:r>
          </a:p>
          <a:p>
            <a:r>
              <a:rPr lang="fr-FR" dirty="0"/>
              <a:t>[</a:t>
            </a:r>
            <a:r>
              <a:rPr lang="fr-FR" dirty="0" err="1"/>
              <a:t>anc.chef</a:t>
            </a:r>
            <a:r>
              <a:rPr lang="fr-FR" dirty="0"/>
              <a:t>, justice]</a:t>
            </a:r>
          </a:p>
          <a:p>
            <a:r>
              <a:rPr lang="fr-FR" dirty="0"/>
              <a:t>[</a:t>
            </a:r>
            <a:r>
              <a:rPr lang="fr-FR" dirty="0" err="1"/>
              <a:t>fab.di'ustensiles</a:t>
            </a:r>
            <a:r>
              <a:rPr lang="fr-FR" dirty="0"/>
              <a:t>, imprimerie]</a:t>
            </a:r>
          </a:p>
          <a:p>
            <a:r>
              <a:rPr lang="fr-FR" dirty="0"/>
              <a:t>[</a:t>
            </a:r>
            <a:r>
              <a:rPr lang="fr-FR" dirty="0" err="1"/>
              <a:t>fabr</a:t>
            </a:r>
            <a:r>
              <a:rPr lang="fr-FR" dirty="0"/>
              <a:t>., instruments, mathématique]</a:t>
            </a:r>
          </a:p>
          <a:p>
            <a:r>
              <a:rPr lang="fr-FR" dirty="0"/>
              <a:t>[</a:t>
            </a:r>
            <a:r>
              <a:rPr lang="fr-FR" dirty="0" err="1"/>
              <a:t>vinš</a:t>
            </a:r>
            <a:r>
              <a:rPr lang="fr-FR" dirty="0"/>
              <a:t>]</a:t>
            </a:r>
            <a:endParaRPr lang="en-US" dirty="0"/>
          </a:p>
        </p:txBody>
      </p:sp>
    </p:spTree>
    <p:extLst>
      <p:ext uri="{BB962C8B-B14F-4D97-AF65-F5344CB8AC3E}">
        <p14:creationId xmlns:p14="http://schemas.microsoft.com/office/powerpoint/2010/main" val="310475726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F08FC-76B9-4511-9D4A-F59925C940AA}"/>
              </a:ext>
            </a:extLst>
          </p:cNvPr>
          <p:cNvSpPr>
            <a:spLocks noGrp="1"/>
          </p:cNvSpPr>
          <p:nvPr>
            <p:ph type="title"/>
          </p:nvPr>
        </p:nvSpPr>
        <p:spPr/>
        <p:txBody>
          <a:bodyPr/>
          <a:lstStyle/>
          <a:p>
            <a:r>
              <a:rPr lang="en-US" dirty="0"/>
              <a:t>1 - Normal form of words</a:t>
            </a:r>
          </a:p>
        </p:txBody>
      </p:sp>
      <p:sp>
        <p:nvSpPr>
          <p:cNvPr id="3" name="Content Placeholder 2">
            <a:extLst>
              <a:ext uri="{FF2B5EF4-FFF2-40B4-BE49-F238E27FC236}">
                <a16:creationId xmlns:a16="http://schemas.microsoft.com/office/drawing/2014/main" id="{3CA27177-9FB2-4E9F-B2E7-257CEE120FED}"/>
              </a:ext>
            </a:extLst>
          </p:cNvPr>
          <p:cNvSpPr>
            <a:spLocks noGrp="1"/>
          </p:cNvSpPr>
          <p:nvPr>
            <p:ph idx="1"/>
          </p:nvPr>
        </p:nvSpPr>
        <p:spPr/>
        <p:txBody>
          <a:bodyPr>
            <a:normAutofit/>
          </a:bodyPr>
          <a:lstStyle/>
          <a:p>
            <a:r>
              <a:rPr lang="en-US" dirty="0"/>
              <a:t>The tokens that are not in the dictionary are normalized i.e. convert the string to ASCII form.</a:t>
            </a:r>
          </a:p>
          <a:p>
            <a:r>
              <a:rPr lang="en-US" dirty="0"/>
              <a:t>Example: </a:t>
            </a:r>
          </a:p>
          <a:p>
            <a:pPr lvl="1"/>
            <a:r>
              <a:rPr lang="en-US" dirty="0" err="1"/>
              <a:t>æufs</a:t>
            </a:r>
            <a:r>
              <a:rPr lang="en-US" dirty="0"/>
              <a:t> to </a:t>
            </a:r>
            <a:r>
              <a:rPr lang="en-US" dirty="0" err="1"/>
              <a:t>aeufs</a:t>
            </a:r>
            <a:endParaRPr lang="en-US" dirty="0"/>
          </a:p>
          <a:p>
            <a:pPr lvl="1"/>
            <a:r>
              <a:rPr lang="lv-LV" dirty="0"/>
              <a:t>vinš,</a:t>
            </a:r>
            <a:r>
              <a:rPr lang="en-US" dirty="0"/>
              <a:t> </a:t>
            </a:r>
            <a:r>
              <a:rPr lang="lv-LV" dirty="0"/>
              <a:t>vïns,</a:t>
            </a:r>
            <a:r>
              <a:rPr lang="en-US" dirty="0"/>
              <a:t> </a:t>
            </a:r>
            <a:r>
              <a:rPr lang="lv-LV" dirty="0"/>
              <a:t>vịns,</a:t>
            </a:r>
            <a:r>
              <a:rPr lang="en-US" dirty="0"/>
              <a:t> </a:t>
            </a:r>
            <a:r>
              <a:rPr lang="lv-LV" dirty="0"/>
              <a:t>viñs,</a:t>
            </a:r>
            <a:r>
              <a:rPr lang="en-US" dirty="0"/>
              <a:t> </a:t>
            </a:r>
            <a:r>
              <a:rPr lang="lv-LV" dirty="0"/>
              <a:t>vîns,</a:t>
            </a:r>
            <a:r>
              <a:rPr lang="en-US" dirty="0"/>
              <a:t> </a:t>
            </a:r>
            <a:r>
              <a:rPr lang="lv-LV" dirty="0"/>
              <a:t>vỉns,</a:t>
            </a:r>
            <a:r>
              <a:rPr lang="en-US" dirty="0"/>
              <a:t> </a:t>
            </a:r>
            <a:r>
              <a:rPr lang="lv-LV" dirty="0"/>
              <a:t>víns,</a:t>
            </a:r>
            <a:r>
              <a:rPr lang="en-US" dirty="0"/>
              <a:t> </a:t>
            </a:r>
            <a:r>
              <a:rPr lang="lv-LV" dirty="0"/>
              <a:t>vinş,</a:t>
            </a:r>
            <a:r>
              <a:rPr lang="en-US" dirty="0"/>
              <a:t> </a:t>
            </a:r>
            <a:r>
              <a:rPr lang="lv-LV" dirty="0"/>
              <a:t>viņs,</a:t>
            </a:r>
            <a:r>
              <a:rPr lang="en-US" dirty="0"/>
              <a:t> </a:t>
            </a:r>
            <a:r>
              <a:rPr lang="lv-LV" dirty="0"/>
              <a:t>vìns,</a:t>
            </a:r>
            <a:r>
              <a:rPr lang="en-US" dirty="0"/>
              <a:t> </a:t>
            </a:r>
            <a:r>
              <a:rPr lang="lv-LV" dirty="0"/>
              <a:t>vińs,</a:t>
            </a:r>
            <a:r>
              <a:rPr lang="en-US" dirty="0"/>
              <a:t> </a:t>
            </a:r>
            <a:r>
              <a:rPr lang="lv-LV" dirty="0"/>
              <a:t>vīns</a:t>
            </a:r>
            <a:r>
              <a:rPr lang="en-US" dirty="0"/>
              <a:t> to </a:t>
            </a:r>
            <a:r>
              <a:rPr lang="en-US" dirty="0" err="1"/>
              <a:t>vins</a:t>
            </a:r>
            <a:endParaRPr lang="en-US" dirty="0"/>
          </a:p>
        </p:txBody>
      </p:sp>
    </p:spTree>
    <p:extLst>
      <p:ext uri="{BB962C8B-B14F-4D97-AF65-F5344CB8AC3E}">
        <p14:creationId xmlns:p14="http://schemas.microsoft.com/office/powerpoint/2010/main" val="419431233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77B4F-812B-4A7B-894F-B228CEB867FF}"/>
              </a:ext>
            </a:extLst>
          </p:cNvPr>
          <p:cNvSpPr>
            <a:spLocks noGrp="1"/>
          </p:cNvSpPr>
          <p:nvPr>
            <p:ph type="title"/>
          </p:nvPr>
        </p:nvSpPr>
        <p:spPr/>
        <p:txBody>
          <a:bodyPr/>
          <a:lstStyle/>
          <a:p>
            <a:r>
              <a:rPr lang="en-US" dirty="0"/>
              <a:t>Example – Normal form</a:t>
            </a:r>
          </a:p>
        </p:txBody>
      </p:sp>
      <p:sp>
        <p:nvSpPr>
          <p:cNvPr id="8" name="Content Placeholder 7">
            <a:extLst>
              <a:ext uri="{FF2B5EF4-FFF2-40B4-BE49-F238E27FC236}">
                <a16:creationId xmlns:a16="http://schemas.microsoft.com/office/drawing/2014/main" id="{DF77C97F-16D4-4990-8D6F-5B014B415723}"/>
              </a:ext>
            </a:extLst>
          </p:cNvPr>
          <p:cNvSpPr>
            <a:spLocks noGrp="1"/>
          </p:cNvSpPr>
          <p:nvPr>
            <p:ph sz="half" idx="1"/>
          </p:nvPr>
        </p:nvSpPr>
        <p:spPr/>
        <p:txBody>
          <a:bodyPr>
            <a:normAutofit fontScale="77500" lnSpcReduction="20000"/>
          </a:bodyPr>
          <a:lstStyle/>
          <a:p>
            <a:r>
              <a:rPr lang="fr-FR" dirty="0"/>
              <a:t>[</a:t>
            </a:r>
            <a:r>
              <a:rPr lang="fr-FR" dirty="0" err="1"/>
              <a:t>fab.chapeaux</a:t>
            </a:r>
            <a:r>
              <a:rPr lang="fr-FR" dirty="0"/>
              <a:t>, paille]</a:t>
            </a:r>
          </a:p>
          <a:p>
            <a:r>
              <a:rPr lang="fr-FR" dirty="0"/>
              <a:t>[</a:t>
            </a:r>
            <a:r>
              <a:rPr lang="fr-FR" dirty="0" err="1"/>
              <a:t>hôt</a:t>
            </a:r>
            <a:r>
              <a:rPr lang="fr-FR" dirty="0"/>
              <a:t>., </a:t>
            </a:r>
            <a:r>
              <a:rPr lang="fr-FR" dirty="0" err="1"/>
              <a:t>anjou</a:t>
            </a:r>
            <a:r>
              <a:rPr lang="fr-FR" dirty="0"/>
              <a:t>]</a:t>
            </a:r>
          </a:p>
          <a:p>
            <a:r>
              <a:rPr lang="fr-FR" dirty="0"/>
              <a:t>[</a:t>
            </a:r>
            <a:r>
              <a:rPr lang="fr-FR" dirty="0" err="1"/>
              <a:t>nég.en</a:t>
            </a:r>
            <a:r>
              <a:rPr lang="fr-FR" dirty="0"/>
              <a:t>, miel]</a:t>
            </a:r>
          </a:p>
          <a:p>
            <a:r>
              <a:rPr lang="fr-FR" dirty="0"/>
              <a:t>[</a:t>
            </a:r>
            <a:r>
              <a:rPr lang="fr-FR" dirty="0" err="1"/>
              <a:t>etrangers</a:t>
            </a:r>
            <a:r>
              <a:rPr lang="fr-FR" dirty="0"/>
              <a:t>]</a:t>
            </a:r>
          </a:p>
          <a:p>
            <a:r>
              <a:rPr lang="fr-FR" dirty="0"/>
              <a:t>[</a:t>
            </a:r>
            <a:r>
              <a:rPr lang="fr-FR" dirty="0" err="1"/>
              <a:t>nulveautés</a:t>
            </a:r>
            <a:r>
              <a:rPr lang="fr-FR" dirty="0"/>
              <a:t>, impression;, fabricant, </a:t>
            </a:r>
            <a:r>
              <a:rPr lang="fr-FR" dirty="0" err="1"/>
              <a:t>ck'les</a:t>
            </a:r>
            <a:r>
              <a:rPr lang="fr-FR" dirty="0"/>
              <a:t>]</a:t>
            </a:r>
          </a:p>
          <a:p>
            <a:r>
              <a:rPr lang="fr-FR" dirty="0"/>
              <a:t>[</a:t>
            </a:r>
            <a:r>
              <a:rPr lang="fr-FR" dirty="0" err="1"/>
              <a:t>négociant.commiss</a:t>
            </a:r>
            <a:r>
              <a:rPr lang="fr-FR" dirty="0"/>
              <a:t>.]</a:t>
            </a:r>
          </a:p>
          <a:p>
            <a:r>
              <a:rPr lang="fr-FR" dirty="0"/>
              <a:t>[employé, ministère, </a:t>
            </a:r>
            <a:r>
              <a:rPr lang="fr-FR" dirty="0" err="1"/>
              <a:t>jus.tice</a:t>
            </a:r>
            <a:r>
              <a:rPr lang="fr-FR" dirty="0"/>
              <a:t>]</a:t>
            </a:r>
          </a:p>
          <a:p>
            <a:r>
              <a:rPr lang="fr-FR" dirty="0"/>
              <a:t>[</a:t>
            </a:r>
            <a:r>
              <a:rPr lang="fr-FR" dirty="0" err="1"/>
              <a:t>anc.chef</a:t>
            </a:r>
            <a:r>
              <a:rPr lang="fr-FR" dirty="0"/>
              <a:t>, justice]</a:t>
            </a:r>
          </a:p>
          <a:p>
            <a:r>
              <a:rPr lang="fr-FR" dirty="0"/>
              <a:t>[</a:t>
            </a:r>
            <a:r>
              <a:rPr lang="fr-FR" dirty="0" err="1"/>
              <a:t>fab.di'ustensiles</a:t>
            </a:r>
            <a:r>
              <a:rPr lang="fr-FR" dirty="0"/>
              <a:t>, imprimerie]</a:t>
            </a:r>
          </a:p>
          <a:p>
            <a:r>
              <a:rPr lang="fr-FR" dirty="0"/>
              <a:t>[</a:t>
            </a:r>
            <a:r>
              <a:rPr lang="fr-FR" dirty="0" err="1"/>
              <a:t>fabr</a:t>
            </a:r>
            <a:r>
              <a:rPr lang="fr-FR" dirty="0"/>
              <a:t>., instruments, mathématique]</a:t>
            </a:r>
          </a:p>
          <a:p>
            <a:r>
              <a:rPr lang="fr-FR" dirty="0"/>
              <a:t>[</a:t>
            </a:r>
            <a:r>
              <a:rPr lang="fr-FR" dirty="0" err="1"/>
              <a:t>vinš</a:t>
            </a:r>
            <a:r>
              <a:rPr lang="fr-FR" dirty="0"/>
              <a:t>]</a:t>
            </a:r>
          </a:p>
          <a:p>
            <a:endParaRPr lang="en-US" dirty="0"/>
          </a:p>
        </p:txBody>
      </p:sp>
      <p:sp>
        <p:nvSpPr>
          <p:cNvPr id="6" name="Content Placeholder 5">
            <a:extLst>
              <a:ext uri="{FF2B5EF4-FFF2-40B4-BE49-F238E27FC236}">
                <a16:creationId xmlns:a16="http://schemas.microsoft.com/office/drawing/2014/main" id="{0EEA3015-CEE3-450D-9A43-9CEF8DFF8AA7}"/>
              </a:ext>
            </a:extLst>
          </p:cNvPr>
          <p:cNvSpPr>
            <a:spLocks noGrp="1"/>
          </p:cNvSpPr>
          <p:nvPr>
            <p:ph sz="half" idx="2"/>
          </p:nvPr>
        </p:nvSpPr>
        <p:spPr/>
        <p:txBody>
          <a:bodyPr>
            <a:normAutofit fontScale="77500" lnSpcReduction="20000"/>
          </a:bodyPr>
          <a:lstStyle/>
          <a:p>
            <a:r>
              <a:rPr lang="fr-FR" dirty="0"/>
              <a:t>[</a:t>
            </a:r>
            <a:r>
              <a:rPr lang="fr-FR" dirty="0" err="1"/>
              <a:t>fab.chapeaux</a:t>
            </a:r>
            <a:r>
              <a:rPr lang="fr-FR" dirty="0"/>
              <a:t>, paille]</a:t>
            </a:r>
          </a:p>
          <a:p>
            <a:r>
              <a:rPr lang="fr-FR" dirty="0"/>
              <a:t>[</a:t>
            </a:r>
            <a:r>
              <a:rPr lang="fr-FR" dirty="0" err="1"/>
              <a:t>hôt</a:t>
            </a:r>
            <a:r>
              <a:rPr lang="fr-FR" dirty="0"/>
              <a:t>., </a:t>
            </a:r>
            <a:r>
              <a:rPr lang="fr-FR" dirty="0" err="1"/>
              <a:t>anjou</a:t>
            </a:r>
            <a:r>
              <a:rPr lang="fr-FR" dirty="0"/>
              <a:t>]</a:t>
            </a:r>
          </a:p>
          <a:p>
            <a:r>
              <a:rPr lang="fr-FR" dirty="0"/>
              <a:t>[</a:t>
            </a:r>
            <a:r>
              <a:rPr lang="fr-FR" dirty="0" err="1"/>
              <a:t>nég.en</a:t>
            </a:r>
            <a:r>
              <a:rPr lang="fr-FR" dirty="0"/>
              <a:t>, miel]</a:t>
            </a:r>
          </a:p>
          <a:p>
            <a:r>
              <a:rPr lang="fr-FR" dirty="0"/>
              <a:t>[</a:t>
            </a:r>
            <a:r>
              <a:rPr lang="fr-FR" dirty="0" err="1"/>
              <a:t>etrangers</a:t>
            </a:r>
            <a:r>
              <a:rPr lang="fr-FR" dirty="0"/>
              <a:t>]</a:t>
            </a:r>
          </a:p>
          <a:p>
            <a:r>
              <a:rPr lang="fr-FR" dirty="0"/>
              <a:t>[</a:t>
            </a:r>
            <a:r>
              <a:rPr lang="fr-FR" dirty="0" err="1"/>
              <a:t>nulveautés</a:t>
            </a:r>
            <a:r>
              <a:rPr lang="fr-FR" dirty="0"/>
              <a:t>, impression;, fabricant, </a:t>
            </a:r>
            <a:r>
              <a:rPr lang="fr-FR" dirty="0" err="1"/>
              <a:t>ck'les</a:t>
            </a:r>
            <a:r>
              <a:rPr lang="fr-FR" dirty="0"/>
              <a:t>]</a:t>
            </a:r>
          </a:p>
          <a:p>
            <a:r>
              <a:rPr lang="fr-FR" dirty="0"/>
              <a:t>[</a:t>
            </a:r>
            <a:r>
              <a:rPr lang="fr-FR" dirty="0" err="1"/>
              <a:t>négociant.commiss</a:t>
            </a:r>
            <a:r>
              <a:rPr lang="fr-FR" dirty="0"/>
              <a:t>.]</a:t>
            </a:r>
          </a:p>
          <a:p>
            <a:r>
              <a:rPr lang="fr-FR" dirty="0"/>
              <a:t>[employé, ministère, </a:t>
            </a:r>
            <a:r>
              <a:rPr lang="fr-FR" dirty="0" err="1"/>
              <a:t>jus.tice</a:t>
            </a:r>
            <a:r>
              <a:rPr lang="fr-FR" dirty="0"/>
              <a:t>]</a:t>
            </a:r>
          </a:p>
          <a:p>
            <a:r>
              <a:rPr lang="fr-FR" dirty="0"/>
              <a:t>[</a:t>
            </a:r>
            <a:r>
              <a:rPr lang="fr-FR" dirty="0" err="1"/>
              <a:t>anc.chef</a:t>
            </a:r>
            <a:r>
              <a:rPr lang="fr-FR" dirty="0"/>
              <a:t>, justice]</a:t>
            </a:r>
          </a:p>
          <a:p>
            <a:r>
              <a:rPr lang="fr-FR" dirty="0"/>
              <a:t>[</a:t>
            </a:r>
            <a:r>
              <a:rPr lang="fr-FR" dirty="0" err="1"/>
              <a:t>fab.di'ustensiles</a:t>
            </a:r>
            <a:r>
              <a:rPr lang="fr-FR" dirty="0"/>
              <a:t>, imprimerie]</a:t>
            </a:r>
          </a:p>
          <a:p>
            <a:r>
              <a:rPr lang="fr-FR" dirty="0"/>
              <a:t>[</a:t>
            </a:r>
            <a:r>
              <a:rPr lang="fr-FR" dirty="0" err="1"/>
              <a:t>fabr</a:t>
            </a:r>
            <a:r>
              <a:rPr lang="fr-FR" dirty="0"/>
              <a:t>., instruments, mathématique]</a:t>
            </a:r>
          </a:p>
          <a:p>
            <a:r>
              <a:rPr lang="fr-FR" dirty="0"/>
              <a:t>[vins]</a:t>
            </a:r>
            <a:endParaRPr lang="en-US" dirty="0"/>
          </a:p>
        </p:txBody>
      </p:sp>
    </p:spTree>
    <p:extLst>
      <p:ext uri="{BB962C8B-B14F-4D97-AF65-F5344CB8AC3E}">
        <p14:creationId xmlns:p14="http://schemas.microsoft.com/office/powerpoint/2010/main" val="300950735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EBFD-8C8F-48F7-B0E7-91769D586D3C}"/>
              </a:ext>
            </a:extLst>
          </p:cNvPr>
          <p:cNvSpPr>
            <a:spLocks noGrp="1"/>
          </p:cNvSpPr>
          <p:nvPr>
            <p:ph type="title"/>
          </p:nvPr>
        </p:nvSpPr>
        <p:spPr/>
        <p:txBody>
          <a:bodyPr/>
          <a:lstStyle/>
          <a:p>
            <a:r>
              <a:rPr lang="en-US" dirty="0"/>
              <a:t>2 – Splitting tokens with a dot</a:t>
            </a:r>
          </a:p>
        </p:txBody>
      </p:sp>
      <p:sp>
        <p:nvSpPr>
          <p:cNvPr id="3" name="Content Placeholder 2">
            <a:extLst>
              <a:ext uri="{FF2B5EF4-FFF2-40B4-BE49-F238E27FC236}">
                <a16:creationId xmlns:a16="http://schemas.microsoft.com/office/drawing/2014/main" id="{040681DD-FD2E-4B48-8F67-7D7D7F6B1E08}"/>
              </a:ext>
            </a:extLst>
          </p:cNvPr>
          <p:cNvSpPr>
            <a:spLocks noGrp="1"/>
          </p:cNvSpPr>
          <p:nvPr>
            <p:ph idx="1"/>
          </p:nvPr>
        </p:nvSpPr>
        <p:spPr/>
        <p:txBody>
          <a:bodyPr/>
          <a:lstStyle/>
          <a:p>
            <a:r>
              <a:rPr lang="en-US" dirty="0"/>
              <a:t>The tokens that are not in the dictionary and have a dot in the middle are tried to split into separate words.</a:t>
            </a:r>
          </a:p>
          <a:p>
            <a:r>
              <a:rPr lang="en-US" dirty="0"/>
              <a:t>The algorithm is as follows</a:t>
            </a:r>
          </a:p>
          <a:p>
            <a:pPr lvl="1"/>
            <a:r>
              <a:rPr lang="en-US" dirty="0"/>
              <a:t>Split the token at dot</a:t>
            </a:r>
          </a:p>
          <a:p>
            <a:pPr lvl="1"/>
            <a:r>
              <a:rPr lang="en-US" dirty="0"/>
              <a:t>If majority of the parts after splitting have more than one character then for each part</a:t>
            </a:r>
          </a:p>
          <a:p>
            <a:pPr lvl="2"/>
            <a:r>
              <a:rPr lang="en-US" dirty="0"/>
              <a:t>If there is an apostrophe, split at the apostrophe</a:t>
            </a:r>
          </a:p>
          <a:p>
            <a:pPr lvl="2"/>
            <a:r>
              <a:rPr lang="en-US" dirty="0"/>
              <a:t>For each word part, select the token between the word and word with a dot added at the end, whichever has the higher frequency.</a:t>
            </a:r>
          </a:p>
        </p:txBody>
      </p:sp>
    </p:spTree>
    <p:extLst>
      <p:ext uri="{BB962C8B-B14F-4D97-AF65-F5344CB8AC3E}">
        <p14:creationId xmlns:p14="http://schemas.microsoft.com/office/powerpoint/2010/main" val="5563013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77B4F-812B-4A7B-894F-B228CEB867FF}"/>
              </a:ext>
            </a:extLst>
          </p:cNvPr>
          <p:cNvSpPr>
            <a:spLocks noGrp="1"/>
          </p:cNvSpPr>
          <p:nvPr>
            <p:ph type="title"/>
          </p:nvPr>
        </p:nvSpPr>
        <p:spPr/>
        <p:txBody>
          <a:bodyPr/>
          <a:lstStyle/>
          <a:p>
            <a:r>
              <a:rPr lang="en-US" dirty="0"/>
              <a:t>Example – Split at Dot</a:t>
            </a:r>
          </a:p>
        </p:txBody>
      </p:sp>
      <p:sp>
        <p:nvSpPr>
          <p:cNvPr id="8" name="Content Placeholder 7">
            <a:extLst>
              <a:ext uri="{FF2B5EF4-FFF2-40B4-BE49-F238E27FC236}">
                <a16:creationId xmlns:a16="http://schemas.microsoft.com/office/drawing/2014/main" id="{DF77C97F-16D4-4990-8D6F-5B014B415723}"/>
              </a:ext>
            </a:extLst>
          </p:cNvPr>
          <p:cNvSpPr>
            <a:spLocks noGrp="1"/>
          </p:cNvSpPr>
          <p:nvPr>
            <p:ph sz="half" idx="1"/>
          </p:nvPr>
        </p:nvSpPr>
        <p:spPr/>
        <p:txBody>
          <a:bodyPr>
            <a:normAutofit fontScale="77500" lnSpcReduction="20000"/>
          </a:bodyPr>
          <a:lstStyle/>
          <a:p>
            <a:r>
              <a:rPr lang="fr-FR" dirty="0"/>
              <a:t>[</a:t>
            </a:r>
            <a:r>
              <a:rPr lang="fr-FR" dirty="0" err="1"/>
              <a:t>fab.chapeaux</a:t>
            </a:r>
            <a:r>
              <a:rPr lang="fr-FR" dirty="0"/>
              <a:t>, paille]</a:t>
            </a:r>
          </a:p>
          <a:p>
            <a:r>
              <a:rPr lang="fr-FR" dirty="0"/>
              <a:t>[</a:t>
            </a:r>
            <a:r>
              <a:rPr lang="fr-FR" dirty="0" err="1"/>
              <a:t>hôt</a:t>
            </a:r>
            <a:r>
              <a:rPr lang="fr-FR" dirty="0"/>
              <a:t>., </a:t>
            </a:r>
            <a:r>
              <a:rPr lang="fr-FR" dirty="0" err="1"/>
              <a:t>anjou</a:t>
            </a:r>
            <a:r>
              <a:rPr lang="fr-FR" dirty="0"/>
              <a:t>]</a:t>
            </a:r>
          </a:p>
          <a:p>
            <a:r>
              <a:rPr lang="fr-FR" dirty="0"/>
              <a:t>[</a:t>
            </a:r>
            <a:r>
              <a:rPr lang="fr-FR" dirty="0" err="1"/>
              <a:t>nég.en</a:t>
            </a:r>
            <a:r>
              <a:rPr lang="fr-FR" dirty="0"/>
              <a:t>, miel]</a:t>
            </a:r>
          </a:p>
          <a:p>
            <a:r>
              <a:rPr lang="fr-FR" dirty="0"/>
              <a:t>[</a:t>
            </a:r>
            <a:r>
              <a:rPr lang="fr-FR" dirty="0" err="1"/>
              <a:t>etrangers</a:t>
            </a:r>
            <a:r>
              <a:rPr lang="fr-FR" dirty="0"/>
              <a:t>]</a:t>
            </a:r>
          </a:p>
          <a:p>
            <a:r>
              <a:rPr lang="fr-FR" dirty="0"/>
              <a:t>[</a:t>
            </a:r>
            <a:r>
              <a:rPr lang="fr-FR" dirty="0" err="1"/>
              <a:t>nulveautés</a:t>
            </a:r>
            <a:r>
              <a:rPr lang="fr-FR" dirty="0"/>
              <a:t>, impression;, fabricant, </a:t>
            </a:r>
            <a:r>
              <a:rPr lang="fr-FR" dirty="0" err="1"/>
              <a:t>ck'les</a:t>
            </a:r>
            <a:r>
              <a:rPr lang="fr-FR" dirty="0"/>
              <a:t>]</a:t>
            </a:r>
          </a:p>
          <a:p>
            <a:r>
              <a:rPr lang="fr-FR" dirty="0"/>
              <a:t>[</a:t>
            </a:r>
            <a:r>
              <a:rPr lang="fr-FR" dirty="0" err="1"/>
              <a:t>négociant.commiss</a:t>
            </a:r>
            <a:r>
              <a:rPr lang="fr-FR" dirty="0"/>
              <a:t>.]</a:t>
            </a:r>
          </a:p>
          <a:p>
            <a:r>
              <a:rPr lang="fr-FR" dirty="0"/>
              <a:t>[employé, ministère, </a:t>
            </a:r>
            <a:r>
              <a:rPr lang="fr-FR" dirty="0" err="1"/>
              <a:t>jus.tice</a:t>
            </a:r>
            <a:r>
              <a:rPr lang="fr-FR" dirty="0"/>
              <a:t>]</a:t>
            </a:r>
          </a:p>
          <a:p>
            <a:r>
              <a:rPr lang="fr-FR" dirty="0"/>
              <a:t>[</a:t>
            </a:r>
            <a:r>
              <a:rPr lang="fr-FR" dirty="0" err="1"/>
              <a:t>anc.chef</a:t>
            </a:r>
            <a:r>
              <a:rPr lang="fr-FR" dirty="0"/>
              <a:t>, justice]</a:t>
            </a:r>
          </a:p>
          <a:p>
            <a:r>
              <a:rPr lang="fr-FR" dirty="0"/>
              <a:t>[</a:t>
            </a:r>
            <a:r>
              <a:rPr lang="fr-FR" dirty="0" err="1"/>
              <a:t>fab.di'ustensiles</a:t>
            </a:r>
            <a:r>
              <a:rPr lang="fr-FR" dirty="0"/>
              <a:t>, imprimerie]</a:t>
            </a:r>
          </a:p>
          <a:p>
            <a:r>
              <a:rPr lang="fr-FR" dirty="0"/>
              <a:t>[</a:t>
            </a:r>
            <a:r>
              <a:rPr lang="fr-FR" dirty="0" err="1"/>
              <a:t>fabr</a:t>
            </a:r>
            <a:r>
              <a:rPr lang="fr-FR" dirty="0"/>
              <a:t>., instruments, mathématique]</a:t>
            </a:r>
          </a:p>
          <a:p>
            <a:r>
              <a:rPr lang="fr-FR" dirty="0"/>
              <a:t>[vins]</a:t>
            </a:r>
            <a:endParaRPr lang="en-US" dirty="0"/>
          </a:p>
        </p:txBody>
      </p:sp>
      <p:sp>
        <p:nvSpPr>
          <p:cNvPr id="6" name="Content Placeholder 5">
            <a:extLst>
              <a:ext uri="{FF2B5EF4-FFF2-40B4-BE49-F238E27FC236}">
                <a16:creationId xmlns:a16="http://schemas.microsoft.com/office/drawing/2014/main" id="{0EEA3015-CEE3-450D-9A43-9CEF8DFF8AA7}"/>
              </a:ext>
            </a:extLst>
          </p:cNvPr>
          <p:cNvSpPr>
            <a:spLocks noGrp="1"/>
          </p:cNvSpPr>
          <p:nvPr>
            <p:ph sz="half" idx="2"/>
          </p:nvPr>
        </p:nvSpPr>
        <p:spPr/>
        <p:txBody>
          <a:bodyPr>
            <a:normAutofit fontScale="77500" lnSpcReduction="20000"/>
          </a:bodyPr>
          <a:lstStyle/>
          <a:p>
            <a:r>
              <a:rPr lang="fr-FR" dirty="0"/>
              <a:t>[</a:t>
            </a:r>
            <a:r>
              <a:rPr lang="fr-FR" dirty="0" err="1"/>
              <a:t>fab</a:t>
            </a:r>
            <a:r>
              <a:rPr lang="fr-FR" dirty="0"/>
              <a:t>., chapeaux, paille]</a:t>
            </a:r>
          </a:p>
          <a:p>
            <a:r>
              <a:rPr lang="fr-FR" dirty="0"/>
              <a:t>[</a:t>
            </a:r>
            <a:r>
              <a:rPr lang="fr-FR" dirty="0" err="1"/>
              <a:t>hôt</a:t>
            </a:r>
            <a:r>
              <a:rPr lang="fr-FR" dirty="0"/>
              <a:t>., </a:t>
            </a:r>
            <a:r>
              <a:rPr lang="fr-FR" dirty="0" err="1"/>
              <a:t>anjou</a:t>
            </a:r>
            <a:r>
              <a:rPr lang="fr-FR" dirty="0"/>
              <a:t>]</a:t>
            </a:r>
          </a:p>
          <a:p>
            <a:r>
              <a:rPr lang="fr-FR" dirty="0"/>
              <a:t>[nég., miel]</a:t>
            </a:r>
          </a:p>
          <a:p>
            <a:r>
              <a:rPr lang="fr-FR" dirty="0"/>
              <a:t>[</a:t>
            </a:r>
            <a:r>
              <a:rPr lang="fr-FR" dirty="0" err="1"/>
              <a:t>etrangers</a:t>
            </a:r>
            <a:r>
              <a:rPr lang="fr-FR" dirty="0"/>
              <a:t>]</a:t>
            </a:r>
          </a:p>
          <a:p>
            <a:r>
              <a:rPr lang="fr-FR" dirty="0"/>
              <a:t>[</a:t>
            </a:r>
            <a:r>
              <a:rPr lang="fr-FR" dirty="0" err="1"/>
              <a:t>nulveautés</a:t>
            </a:r>
            <a:r>
              <a:rPr lang="fr-FR" dirty="0"/>
              <a:t>, impression;, fabricant, </a:t>
            </a:r>
            <a:r>
              <a:rPr lang="fr-FR" dirty="0" err="1"/>
              <a:t>ck'les</a:t>
            </a:r>
            <a:r>
              <a:rPr lang="fr-FR" dirty="0"/>
              <a:t>]</a:t>
            </a:r>
          </a:p>
          <a:p>
            <a:r>
              <a:rPr lang="fr-FR" dirty="0"/>
              <a:t>[</a:t>
            </a:r>
            <a:r>
              <a:rPr lang="fr-FR" dirty="0" err="1"/>
              <a:t>négociant.commiss</a:t>
            </a:r>
            <a:r>
              <a:rPr lang="fr-FR" dirty="0"/>
              <a:t>.]</a:t>
            </a:r>
          </a:p>
          <a:p>
            <a:r>
              <a:rPr lang="fr-FR" dirty="0"/>
              <a:t>[employé, ministère, </a:t>
            </a:r>
            <a:r>
              <a:rPr lang="fr-FR" dirty="0" err="1"/>
              <a:t>jus.tice</a:t>
            </a:r>
            <a:r>
              <a:rPr lang="fr-FR" dirty="0"/>
              <a:t>]</a:t>
            </a:r>
          </a:p>
          <a:p>
            <a:r>
              <a:rPr lang="fr-FR" dirty="0"/>
              <a:t>[anc., chef, justice]</a:t>
            </a:r>
          </a:p>
          <a:p>
            <a:r>
              <a:rPr lang="fr-FR" dirty="0"/>
              <a:t>[</a:t>
            </a:r>
            <a:r>
              <a:rPr lang="fr-FR" dirty="0" err="1"/>
              <a:t>fab</a:t>
            </a:r>
            <a:r>
              <a:rPr lang="fr-FR" dirty="0"/>
              <a:t>., </a:t>
            </a:r>
            <a:r>
              <a:rPr lang="fr-FR" dirty="0" err="1"/>
              <a:t>di'ustensiles</a:t>
            </a:r>
            <a:r>
              <a:rPr lang="fr-FR" dirty="0"/>
              <a:t>, imprimerie]</a:t>
            </a:r>
          </a:p>
          <a:p>
            <a:r>
              <a:rPr lang="fr-FR" dirty="0"/>
              <a:t>[</a:t>
            </a:r>
            <a:r>
              <a:rPr lang="fr-FR" dirty="0" err="1"/>
              <a:t>fabr</a:t>
            </a:r>
            <a:r>
              <a:rPr lang="fr-FR" dirty="0"/>
              <a:t>., instruments, mathématique]</a:t>
            </a:r>
          </a:p>
          <a:p>
            <a:r>
              <a:rPr lang="fr-FR" dirty="0"/>
              <a:t>[vins]</a:t>
            </a:r>
            <a:endParaRPr lang="en-US" dirty="0"/>
          </a:p>
        </p:txBody>
      </p:sp>
    </p:spTree>
    <p:extLst>
      <p:ext uri="{BB962C8B-B14F-4D97-AF65-F5344CB8AC3E}">
        <p14:creationId xmlns:p14="http://schemas.microsoft.com/office/powerpoint/2010/main" val="10186258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3E3B-555B-44A1-B7E0-89915746D72C}"/>
              </a:ext>
            </a:extLst>
          </p:cNvPr>
          <p:cNvSpPr>
            <a:spLocks noGrp="1"/>
          </p:cNvSpPr>
          <p:nvPr>
            <p:ph type="title"/>
          </p:nvPr>
        </p:nvSpPr>
        <p:spPr/>
        <p:txBody>
          <a:bodyPr/>
          <a:lstStyle/>
          <a:p>
            <a:r>
              <a:rPr lang="en-US" dirty="0"/>
              <a:t>Summary of dataset</a:t>
            </a:r>
          </a:p>
        </p:txBody>
      </p:sp>
      <p:pic>
        <p:nvPicPr>
          <p:cNvPr id="5" name="Content Placeholder 4">
            <a:extLst>
              <a:ext uri="{FF2B5EF4-FFF2-40B4-BE49-F238E27FC236}">
                <a16:creationId xmlns:a16="http://schemas.microsoft.com/office/drawing/2014/main" id="{C38C643C-4720-45C0-AD08-94C668BD03B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97090" y="1825625"/>
            <a:ext cx="8397819" cy="4351338"/>
          </a:xfrm>
        </p:spPr>
      </p:pic>
      <p:sp>
        <p:nvSpPr>
          <p:cNvPr id="6" name="Footer Placeholder 5">
            <a:extLst>
              <a:ext uri="{FF2B5EF4-FFF2-40B4-BE49-F238E27FC236}">
                <a16:creationId xmlns:a16="http://schemas.microsoft.com/office/drawing/2014/main" id="{59744168-EE0E-490B-B55C-58B9CFF14AB8}"/>
              </a:ext>
            </a:extLst>
          </p:cNvPr>
          <p:cNvSpPr>
            <a:spLocks noGrp="1"/>
          </p:cNvSpPr>
          <p:nvPr>
            <p:ph type="ftr" sz="quarter" idx="11"/>
          </p:nvPr>
        </p:nvSpPr>
        <p:spPr/>
        <p:txBody>
          <a:bodyPr/>
          <a:lstStyle/>
          <a:p>
            <a:r>
              <a:rPr lang="fr-FR"/>
              <a:t>Source: https://quartier-richelieu.fr/data/repeupler-paris/</a:t>
            </a:r>
            <a:endParaRPr lang="en-US"/>
          </a:p>
        </p:txBody>
      </p:sp>
    </p:spTree>
    <p:extLst>
      <p:ext uri="{BB962C8B-B14F-4D97-AF65-F5344CB8AC3E}">
        <p14:creationId xmlns:p14="http://schemas.microsoft.com/office/powerpoint/2010/main" val="596004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06B70E-3542-4D47-A01F-2264216BD8F5}"/>
              </a:ext>
            </a:extLst>
          </p:cNvPr>
          <p:cNvSpPr>
            <a:spLocks noGrp="1"/>
          </p:cNvSpPr>
          <p:nvPr>
            <p:ph type="title"/>
          </p:nvPr>
        </p:nvSpPr>
        <p:spPr/>
        <p:txBody>
          <a:bodyPr/>
          <a:lstStyle/>
          <a:p>
            <a:r>
              <a:rPr lang="en-US" dirty="0"/>
              <a:t>Objective</a:t>
            </a:r>
          </a:p>
        </p:txBody>
      </p:sp>
      <p:sp>
        <p:nvSpPr>
          <p:cNvPr id="3" name="Content Placeholder 2">
            <a:extLst>
              <a:ext uri="{FF2B5EF4-FFF2-40B4-BE49-F238E27FC236}">
                <a16:creationId xmlns:a16="http://schemas.microsoft.com/office/drawing/2014/main" id="{237F96FC-4B8E-48ED-8783-14C244062B72}"/>
              </a:ext>
            </a:extLst>
          </p:cNvPr>
          <p:cNvSpPr>
            <a:spLocks noGrp="1"/>
          </p:cNvSpPr>
          <p:nvPr>
            <p:ph idx="1"/>
          </p:nvPr>
        </p:nvSpPr>
        <p:spPr/>
        <p:txBody>
          <a:bodyPr/>
          <a:lstStyle/>
          <a:p>
            <a:r>
              <a:rPr lang="en-US" dirty="0"/>
              <a:t>Normalization and alignment of data from directory extraction</a:t>
            </a:r>
          </a:p>
          <a:p>
            <a:r>
              <a:rPr lang="en-US" dirty="0"/>
              <a:t>Migration of the Directory data to a public data repository </a:t>
            </a:r>
          </a:p>
        </p:txBody>
      </p:sp>
    </p:spTree>
    <p:extLst>
      <p:ext uri="{BB962C8B-B14F-4D97-AF65-F5344CB8AC3E}">
        <p14:creationId xmlns:p14="http://schemas.microsoft.com/office/powerpoint/2010/main" val="20471252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23596F-DA98-46E3-8CFD-080AD6B59190}"/>
              </a:ext>
            </a:extLst>
          </p:cNvPr>
          <p:cNvSpPr>
            <a:spLocks noGrp="1"/>
          </p:cNvSpPr>
          <p:nvPr>
            <p:ph type="title"/>
          </p:nvPr>
        </p:nvSpPr>
        <p:spPr/>
        <p:txBody>
          <a:bodyPr/>
          <a:lstStyle/>
          <a:p>
            <a:r>
              <a:rPr lang="en-US" dirty="0"/>
              <a:t>Proposed Solution</a:t>
            </a:r>
          </a:p>
        </p:txBody>
      </p:sp>
      <p:sp>
        <p:nvSpPr>
          <p:cNvPr id="3" name="Content Placeholder 2">
            <a:extLst>
              <a:ext uri="{FF2B5EF4-FFF2-40B4-BE49-F238E27FC236}">
                <a16:creationId xmlns:a16="http://schemas.microsoft.com/office/drawing/2014/main" id="{6F49FAEF-C493-4F2C-A780-7FED88662C7A}"/>
              </a:ext>
            </a:extLst>
          </p:cNvPr>
          <p:cNvSpPr>
            <a:spLocks noGrp="1"/>
          </p:cNvSpPr>
          <p:nvPr>
            <p:ph idx="1"/>
          </p:nvPr>
        </p:nvSpPr>
        <p:spPr/>
        <p:txBody>
          <a:bodyPr/>
          <a:lstStyle/>
          <a:p>
            <a:r>
              <a:rPr lang="en-US" dirty="0"/>
              <a:t>Create single word tags that are normalization and aligned to represent the profession.</a:t>
            </a:r>
          </a:p>
          <a:p>
            <a:endParaRPr lang="en-US" dirty="0"/>
          </a:p>
        </p:txBody>
      </p:sp>
    </p:spTree>
    <p:extLst>
      <p:ext uri="{BB962C8B-B14F-4D97-AF65-F5344CB8AC3E}">
        <p14:creationId xmlns:p14="http://schemas.microsoft.com/office/powerpoint/2010/main" val="26048107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D182A-AD2D-43DD-87D9-4C5E3D74CE93}"/>
              </a:ext>
            </a:extLst>
          </p:cNvPr>
          <p:cNvSpPr>
            <a:spLocks noGrp="1"/>
          </p:cNvSpPr>
          <p:nvPr>
            <p:ph type="title"/>
          </p:nvPr>
        </p:nvSpPr>
        <p:spPr/>
        <p:txBody>
          <a:bodyPr/>
          <a:lstStyle/>
          <a:p>
            <a:r>
              <a:rPr lang="en-US" dirty="0"/>
              <a:t>Pipeline</a:t>
            </a:r>
          </a:p>
        </p:txBody>
      </p:sp>
      <p:graphicFrame>
        <p:nvGraphicFramePr>
          <p:cNvPr id="8" name="Content Placeholder 7">
            <a:extLst>
              <a:ext uri="{FF2B5EF4-FFF2-40B4-BE49-F238E27FC236}">
                <a16:creationId xmlns:a16="http://schemas.microsoft.com/office/drawing/2014/main" id="{03178273-8CE6-48DD-9F46-F6B3A95288E4}"/>
              </a:ext>
            </a:extLst>
          </p:cNvPr>
          <p:cNvGraphicFramePr>
            <a:graphicFrameLocks noGrp="1"/>
          </p:cNvGraphicFramePr>
          <p:nvPr>
            <p:ph idx="1"/>
            <p:extLst>
              <p:ext uri="{D42A27DB-BD31-4B8C-83A1-F6EECF244321}">
                <p14:modId xmlns:p14="http://schemas.microsoft.com/office/powerpoint/2010/main" val="2960996434"/>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425442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graphicEl>
                                              <a:dgm id="{56C66257-1685-417E-9D7D-659D863E71C2}"/>
                                            </p:graphic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graphicEl>
                                              <a:dgm id="{36500A27-CD66-47B8-A659-B3C4A4B05758}"/>
                                            </p:graphic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graphicEl>
                                              <a:dgm id="{44F16363-BB33-4B29-856E-EC9B11BC63A4}"/>
                                            </p:graphic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
                                            <p:graphicEl>
                                              <a:dgm id="{688C4CC3-700C-4460-9BDB-9F3A3CB14DA5}"/>
                                            </p:graphic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
                                            <p:graphicEl>
                                              <a:dgm id="{2EFD090D-8E43-445B-B64B-3255E4DFDD67}"/>
                                            </p:graphic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graphicEl>
                                              <a:dgm id="{A6900050-3515-4C5D-B8EF-E63FD58815FE}"/>
                                            </p:graphic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8">
                                            <p:graphicEl>
                                              <a:dgm id="{8F1A0D03-4685-41B9-9D3C-9B02CF918F63}"/>
                                            </p:graphic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8">
                                            <p:graphicEl>
                                              <a:dgm id="{37FD5F52-8C9F-4D5B-AC4F-50DF5F229F1A}"/>
                                            </p:graphic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8">
                                            <p:graphicEl>
                                              <a:dgm id="{B910B589-EC4F-4A50-A53B-3FC38D4B591F}"/>
                                            </p:graphic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8">
                                            <p:graphicEl>
                                              <a:dgm id="{DD63ED27-E262-4BD9-82D1-05C6EE6D1472}"/>
                                            </p:graphicEl>
                                          </p:spTgt>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8">
                                            <p:graphicEl>
                                              <a:dgm id="{01962ADC-57AE-4FC9-9370-3741A7702702}"/>
                                            </p:graphic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8">
                                            <p:graphicEl>
                                              <a:dgm id="{DEE2FADF-690A-4CAB-B7CC-B39C51EFA953}"/>
                                            </p:graphic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8">
                                            <p:graphicEl>
                                              <a:dgm id="{BF0A76F6-37CB-4FE4-822F-FBEBCC2D27B8}"/>
                                            </p:graphic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Sub>
          <a:bldDgm bld="one"/>
        </p:bldSub>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4986A-CF70-4B44-B96B-4D3B9C620057}"/>
              </a:ext>
            </a:extLst>
          </p:cNvPr>
          <p:cNvSpPr>
            <a:spLocks noGrp="1"/>
          </p:cNvSpPr>
          <p:nvPr>
            <p:ph type="title"/>
          </p:nvPr>
        </p:nvSpPr>
        <p:spPr/>
        <p:txBody>
          <a:bodyPr/>
          <a:lstStyle/>
          <a:p>
            <a:r>
              <a:rPr lang="en-US" dirty="0"/>
              <a:t>Creation of French Dictionary</a:t>
            </a:r>
          </a:p>
        </p:txBody>
      </p:sp>
      <p:sp>
        <p:nvSpPr>
          <p:cNvPr id="3" name="Text Placeholder 2">
            <a:extLst>
              <a:ext uri="{FF2B5EF4-FFF2-40B4-BE49-F238E27FC236}">
                <a16:creationId xmlns:a16="http://schemas.microsoft.com/office/drawing/2014/main" id="{A360F2D3-539B-4C10-99C2-C2DAB7D9D17E}"/>
              </a:ext>
            </a:extLst>
          </p:cNvPr>
          <p:cNvSpPr>
            <a:spLocks noGrp="1"/>
          </p:cNvSpPr>
          <p:nvPr>
            <p:ph type="body" idx="1"/>
          </p:nvPr>
        </p:nvSpPr>
        <p:spPr/>
        <p:txBody>
          <a:bodyPr/>
          <a:lstStyle/>
          <a:p>
            <a:endParaRPr lang="en-US"/>
          </a:p>
        </p:txBody>
      </p:sp>
    </p:spTree>
    <p:extLst>
      <p:ext uri="{BB962C8B-B14F-4D97-AF65-F5344CB8AC3E}">
        <p14:creationId xmlns:p14="http://schemas.microsoft.com/office/powerpoint/2010/main" val="31749654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FCFA95-1BFF-4F11-B3BC-D17906C67755}"/>
              </a:ext>
            </a:extLst>
          </p:cNvPr>
          <p:cNvSpPr>
            <a:spLocks noGrp="1"/>
          </p:cNvSpPr>
          <p:nvPr>
            <p:ph type="title"/>
          </p:nvPr>
        </p:nvSpPr>
        <p:spPr/>
        <p:txBody>
          <a:bodyPr/>
          <a:lstStyle/>
          <a:p>
            <a:r>
              <a:rPr lang="en-US" dirty="0"/>
              <a:t>French Dictionary</a:t>
            </a:r>
          </a:p>
        </p:txBody>
      </p:sp>
      <p:sp>
        <p:nvSpPr>
          <p:cNvPr id="3" name="Content Placeholder 2">
            <a:extLst>
              <a:ext uri="{FF2B5EF4-FFF2-40B4-BE49-F238E27FC236}">
                <a16:creationId xmlns:a16="http://schemas.microsoft.com/office/drawing/2014/main" id="{6E22F5F8-1161-41AE-9E52-DC77DCD8CD44}"/>
              </a:ext>
            </a:extLst>
          </p:cNvPr>
          <p:cNvSpPr>
            <a:spLocks noGrp="1"/>
          </p:cNvSpPr>
          <p:nvPr>
            <p:ph idx="1"/>
          </p:nvPr>
        </p:nvSpPr>
        <p:spPr/>
        <p:txBody>
          <a:bodyPr>
            <a:normAutofit/>
          </a:bodyPr>
          <a:lstStyle/>
          <a:p>
            <a:r>
              <a:rPr lang="en-US" dirty="0"/>
              <a:t>Two online sources Morphalou3 and </a:t>
            </a:r>
            <a:r>
              <a:rPr lang="en-US" dirty="0" err="1"/>
              <a:t>Prolex-Unitex</a:t>
            </a:r>
            <a:r>
              <a:rPr lang="en-US" dirty="0"/>
              <a:t> are used to create the French dictionary like this.</a:t>
            </a:r>
          </a:p>
          <a:p>
            <a:r>
              <a:rPr lang="en-US" dirty="0"/>
              <a:t>All the words are lower cased.</a:t>
            </a:r>
          </a:p>
        </p:txBody>
      </p:sp>
      <p:sp>
        <p:nvSpPr>
          <p:cNvPr id="5" name="TextBox 4">
            <a:extLst>
              <a:ext uri="{FF2B5EF4-FFF2-40B4-BE49-F238E27FC236}">
                <a16:creationId xmlns:a16="http://schemas.microsoft.com/office/drawing/2014/main" id="{6CE5B84E-8773-4C2C-AE60-76FA743EE1CE}"/>
              </a:ext>
            </a:extLst>
          </p:cNvPr>
          <p:cNvSpPr txBox="1"/>
          <p:nvPr/>
        </p:nvSpPr>
        <p:spPr>
          <a:xfrm>
            <a:off x="6712227" y="2461002"/>
            <a:ext cx="4161182" cy="4031873"/>
          </a:xfrm>
          <a:prstGeom prst="rect">
            <a:avLst/>
          </a:prstGeom>
          <a:noFill/>
        </p:spPr>
        <p:txBody>
          <a:bodyPr wrap="square">
            <a:spAutoFit/>
          </a:bodyPr>
          <a:lstStyle/>
          <a:p>
            <a:r>
              <a:rPr lang="en-US" sz="1600" dirty="0">
                <a:solidFill>
                  <a:srgbClr val="000000"/>
                </a:solidFill>
                <a:highlight>
                  <a:srgbClr val="FFFFFF"/>
                </a:highlight>
              </a:rPr>
              <a:t>{</a:t>
            </a:r>
          </a:p>
          <a:p>
            <a:r>
              <a:rPr lang="en-US" sz="1600" dirty="0">
                <a:solidFill>
                  <a:srgbClr val="000000"/>
                </a:solidFill>
                <a:highlight>
                  <a:srgbClr val="FFFFFF"/>
                </a:highlight>
              </a:rPr>
              <a:t>    </a:t>
            </a:r>
            <a:r>
              <a:rPr lang="en-US" sz="1600" dirty="0">
                <a:solidFill>
                  <a:srgbClr val="8000FF"/>
                </a:solidFill>
                <a:highlight>
                  <a:srgbClr val="FFFFFF"/>
                </a:highlight>
              </a:rPr>
              <a:t>"</a:t>
            </a:r>
            <a:r>
              <a:rPr lang="en-US" sz="1600" dirty="0" err="1">
                <a:solidFill>
                  <a:srgbClr val="8000FF"/>
                </a:solidFill>
                <a:highlight>
                  <a:srgbClr val="FFFFFF"/>
                </a:highlight>
              </a:rPr>
              <a:t>aalénien</a:t>
            </a:r>
            <a:r>
              <a:rPr lang="en-US" sz="1600" dirty="0">
                <a:solidFill>
                  <a:srgbClr val="8000FF"/>
                </a:solidFill>
                <a:highlight>
                  <a:srgbClr val="FFFFFF"/>
                </a:highlight>
              </a:rPr>
              <a:t>"</a:t>
            </a:r>
            <a:r>
              <a:rPr lang="en-US" sz="1600" dirty="0">
                <a:solidFill>
                  <a:srgbClr val="000000"/>
                </a:solidFill>
                <a:highlight>
                  <a:srgbClr val="FFFFFF"/>
                </a:highlight>
              </a:rPr>
              <a:t>: [</a:t>
            </a:r>
          </a:p>
          <a:p>
            <a:r>
              <a:rPr lang="en-US" sz="1600" dirty="0">
                <a:solidFill>
                  <a:srgbClr val="000000"/>
                </a:solidFill>
                <a:highlight>
                  <a:srgbClr val="FFFFFF"/>
                </a:highlight>
              </a:rPr>
              <a:t>        </a:t>
            </a:r>
            <a:r>
              <a:rPr lang="en-US" sz="1600" dirty="0">
                <a:solidFill>
                  <a:srgbClr val="800000"/>
                </a:solidFill>
                <a:highlight>
                  <a:srgbClr val="FFFFFF"/>
                </a:highlight>
              </a:rPr>
              <a:t>"</a:t>
            </a:r>
            <a:r>
              <a:rPr lang="en-US" sz="1600" dirty="0" err="1">
                <a:solidFill>
                  <a:srgbClr val="800000"/>
                </a:solidFill>
                <a:highlight>
                  <a:srgbClr val="FFFFFF"/>
                </a:highlight>
              </a:rPr>
              <a:t>aalénien</a:t>
            </a:r>
            <a:r>
              <a:rPr lang="en-US" sz="1600" dirty="0">
                <a:solidFill>
                  <a:srgbClr val="800000"/>
                </a:solidFill>
                <a:highlight>
                  <a:srgbClr val="FFFFFF"/>
                </a:highlight>
              </a:rPr>
              <a:t>"</a:t>
            </a:r>
            <a:r>
              <a:rPr lang="en-US" sz="1600" dirty="0">
                <a:solidFill>
                  <a:srgbClr val="000000"/>
                </a:solidFill>
                <a:highlight>
                  <a:srgbClr val="FFFFFF"/>
                </a:highlight>
              </a:rPr>
              <a:t>,</a:t>
            </a:r>
          </a:p>
          <a:p>
            <a:r>
              <a:rPr lang="en-US" sz="1600" dirty="0">
                <a:solidFill>
                  <a:srgbClr val="000000"/>
                </a:solidFill>
                <a:highlight>
                  <a:srgbClr val="FFFFFF"/>
                </a:highlight>
              </a:rPr>
              <a:t>        </a:t>
            </a:r>
            <a:r>
              <a:rPr lang="en-US" sz="1600" dirty="0">
                <a:solidFill>
                  <a:srgbClr val="800000"/>
                </a:solidFill>
                <a:highlight>
                  <a:srgbClr val="FFFFFF"/>
                </a:highlight>
              </a:rPr>
              <a:t>"</a:t>
            </a:r>
            <a:r>
              <a:rPr lang="en-US" sz="1600" dirty="0" err="1">
                <a:solidFill>
                  <a:srgbClr val="800000"/>
                </a:solidFill>
                <a:highlight>
                  <a:srgbClr val="FFFFFF"/>
                </a:highlight>
              </a:rPr>
              <a:t>aaléniens</a:t>
            </a:r>
            <a:r>
              <a:rPr lang="en-US" sz="1600" dirty="0">
                <a:solidFill>
                  <a:srgbClr val="800000"/>
                </a:solidFill>
                <a:highlight>
                  <a:srgbClr val="FFFFFF"/>
                </a:highlight>
              </a:rPr>
              <a:t>"</a:t>
            </a:r>
            <a:r>
              <a:rPr lang="en-US" sz="1600" dirty="0">
                <a:solidFill>
                  <a:srgbClr val="000000"/>
                </a:solidFill>
                <a:highlight>
                  <a:srgbClr val="FFFFFF"/>
                </a:highlight>
              </a:rPr>
              <a:t>,</a:t>
            </a:r>
          </a:p>
          <a:p>
            <a:r>
              <a:rPr lang="en-US" sz="1600" dirty="0">
                <a:solidFill>
                  <a:srgbClr val="000000"/>
                </a:solidFill>
                <a:highlight>
                  <a:srgbClr val="FFFFFF"/>
                </a:highlight>
              </a:rPr>
              <a:t>        </a:t>
            </a:r>
            <a:r>
              <a:rPr lang="en-US" sz="1600" dirty="0">
                <a:solidFill>
                  <a:srgbClr val="800000"/>
                </a:solidFill>
                <a:highlight>
                  <a:srgbClr val="FFFFFF"/>
                </a:highlight>
              </a:rPr>
              <a:t>"</a:t>
            </a:r>
            <a:r>
              <a:rPr lang="en-US" sz="1600" dirty="0" err="1">
                <a:solidFill>
                  <a:srgbClr val="800000"/>
                </a:solidFill>
                <a:highlight>
                  <a:srgbClr val="FFFFFF"/>
                </a:highlight>
              </a:rPr>
              <a:t>aalénienne</a:t>
            </a:r>
            <a:r>
              <a:rPr lang="en-US" sz="1600" dirty="0">
                <a:solidFill>
                  <a:srgbClr val="800000"/>
                </a:solidFill>
                <a:highlight>
                  <a:srgbClr val="FFFFFF"/>
                </a:highlight>
              </a:rPr>
              <a:t>"</a:t>
            </a:r>
            <a:r>
              <a:rPr lang="en-US" sz="1600" dirty="0">
                <a:solidFill>
                  <a:srgbClr val="000000"/>
                </a:solidFill>
                <a:highlight>
                  <a:srgbClr val="FFFFFF"/>
                </a:highlight>
              </a:rPr>
              <a:t>,</a:t>
            </a:r>
          </a:p>
          <a:p>
            <a:r>
              <a:rPr lang="en-US" sz="1600" dirty="0">
                <a:solidFill>
                  <a:srgbClr val="000000"/>
                </a:solidFill>
                <a:highlight>
                  <a:srgbClr val="FFFFFF"/>
                </a:highlight>
              </a:rPr>
              <a:t>        </a:t>
            </a:r>
            <a:r>
              <a:rPr lang="en-US" sz="1600" dirty="0">
                <a:solidFill>
                  <a:srgbClr val="800000"/>
                </a:solidFill>
                <a:highlight>
                  <a:srgbClr val="FFFFFF"/>
                </a:highlight>
              </a:rPr>
              <a:t>"</a:t>
            </a:r>
            <a:r>
              <a:rPr lang="en-US" sz="1600" dirty="0" err="1">
                <a:solidFill>
                  <a:srgbClr val="800000"/>
                </a:solidFill>
                <a:highlight>
                  <a:srgbClr val="FFFFFF"/>
                </a:highlight>
              </a:rPr>
              <a:t>aaléniennes</a:t>
            </a:r>
            <a:r>
              <a:rPr lang="en-US" sz="1600" dirty="0">
                <a:solidFill>
                  <a:srgbClr val="800000"/>
                </a:solidFill>
                <a:highlight>
                  <a:srgbClr val="FFFFFF"/>
                </a:highlight>
              </a:rPr>
              <a:t>"</a:t>
            </a:r>
            <a:endParaRPr lang="en-US" sz="1600" dirty="0">
              <a:solidFill>
                <a:srgbClr val="000000"/>
              </a:solidFill>
              <a:highlight>
                <a:srgbClr val="FFFFFF"/>
              </a:highlight>
            </a:endParaRPr>
          </a:p>
          <a:p>
            <a:r>
              <a:rPr lang="en-US" sz="1600" dirty="0">
                <a:solidFill>
                  <a:srgbClr val="000000"/>
                </a:solidFill>
                <a:highlight>
                  <a:srgbClr val="FFFFFF"/>
                </a:highlight>
              </a:rPr>
              <a:t>	], </a:t>
            </a:r>
          </a:p>
          <a:p>
            <a:r>
              <a:rPr lang="fr-FR" sz="1600" dirty="0">
                <a:solidFill>
                  <a:srgbClr val="8000FF"/>
                </a:solidFill>
                <a:highlight>
                  <a:srgbClr val="FFFFFF"/>
                </a:highlight>
              </a:rPr>
              <a:t>"</a:t>
            </a:r>
            <a:r>
              <a:rPr lang="fr-FR" sz="1600" dirty="0" err="1">
                <a:solidFill>
                  <a:srgbClr val="8000FF"/>
                </a:solidFill>
                <a:highlight>
                  <a:srgbClr val="FFFFFF"/>
                </a:highlight>
              </a:rPr>
              <a:t>william</a:t>
            </a:r>
            <a:r>
              <a:rPr lang="fr-FR" sz="1600" dirty="0">
                <a:solidFill>
                  <a:srgbClr val="8000FF"/>
                </a:solidFill>
                <a:highlight>
                  <a:srgbClr val="FFFFFF"/>
                </a:highlight>
              </a:rPr>
              <a:t> </a:t>
            </a:r>
            <a:r>
              <a:rPr lang="fr-FR" sz="1600" dirty="0" err="1">
                <a:solidFill>
                  <a:srgbClr val="8000FF"/>
                </a:solidFill>
                <a:highlight>
                  <a:srgbClr val="FFFFFF"/>
                </a:highlight>
              </a:rPr>
              <a:t>pitt</a:t>
            </a:r>
            <a:r>
              <a:rPr lang="fr-FR" sz="1600" dirty="0">
                <a:solidFill>
                  <a:srgbClr val="8000FF"/>
                </a:solidFill>
                <a:highlight>
                  <a:srgbClr val="FFFFFF"/>
                </a:highlight>
              </a:rPr>
              <a:t>, comte de </a:t>
            </a:r>
            <a:r>
              <a:rPr lang="fr-FR" sz="1600" dirty="0" err="1">
                <a:solidFill>
                  <a:srgbClr val="8000FF"/>
                </a:solidFill>
                <a:highlight>
                  <a:srgbClr val="FFFFFF"/>
                </a:highlight>
              </a:rPr>
              <a:t>chatham</a:t>
            </a:r>
            <a:r>
              <a:rPr lang="fr-FR" sz="1600" dirty="0">
                <a:solidFill>
                  <a:srgbClr val="8000FF"/>
                </a:solidFill>
                <a:highlight>
                  <a:srgbClr val="FFFFFF"/>
                </a:highlight>
              </a:rPr>
              <a:t>"</a:t>
            </a:r>
            <a:r>
              <a:rPr lang="fr-FR" sz="1600" dirty="0">
                <a:solidFill>
                  <a:srgbClr val="000000"/>
                </a:solidFill>
                <a:highlight>
                  <a:srgbClr val="FFFFFF"/>
                </a:highlight>
              </a:rPr>
              <a:t>: [</a:t>
            </a:r>
          </a:p>
          <a:p>
            <a:r>
              <a:rPr lang="en-US" sz="1600" dirty="0">
                <a:solidFill>
                  <a:srgbClr val="000000"/>
                </a:solidFill>
                <a:highlight>
                  <a:srgbClr val="FFFFFF"/>
                </a:highlight>
              </a:rPr>
              <a:t>        </a:t>
            </a:r>
            <a:r>
              <a:rPr lang="en-US" sz="1600" dirty="0">
                <a:solidFill>
                  <a:srgbClr val="800000"/>
                </a:solidFill>
                <a:highlight>
                  <a:srgbClr val="FFFFFF"/>
                </a:highlight>
              </a:rPr>
              <a:t>"</a:t>
            </a:r>
            <a:r>
              <a:rPr lang="en-US" sz="1600" dirty="0" err="1">
                <a:solidFill>
                  <a:srgbClr val="800000"/>
                </a:solidFill>
                <a:highlight>
                  <a:srgbClr val="FFFFFF"/>
                </a:highlight>
              </a:rPr>
              <a:t>comte</a:t>
            </a:r>
            <a:r>
              <a:rPr lang="en-US" sz="1600" dirty="0">
                <a:solidFill>
                  <a:srgbClr val="800000"/>
                </a:solidFill>
                <a:highlight>
                  <a:srgbClr val="FFFFFF"/>
                </a:highlight>
              </a:rPr>
              <a:t> de </a:t>
            </a:r>
            <a:r>
              <a:rPr lang="en-US" sz="1600" dirty="0" err="1">
                <a:solidFill>
                  <a:srgbClr val="800000"/>
                </a:solidFill>
                <a:highlight>
                  <a:srgbClr val="FFFFFF"/>
                </a:highlight>
              </a:rPr>
              <a:t>chatham</a:t>
            </a:r>
            <a:r>
              <a:rPr lang="en-US" sz="1600" dirty="0">
                <a:solidFill>
                  <a:srgbClr val="800000"/>
                </a:solidFill>
                <a:highlight>
                  <a:srgbClr val="FFFFFF"/>
                </a:highlight>
              </a:rPr>
              <a:t>"</a:t>
            </a:r>
            <a:r>
              <a:rPr lang="en-US" sz="1600" dirty="0">
                <a:solidFill>
                  <a:srgbClr val="000000"/>
                </a:solidFill>
                <a:highlight>
                  <a:srgbClr val="FFFFFF"/>
                </a:highlight>
              </a:rPr>
              <a:t>,</a:t>
            </a:r>
          </a:p>
          <a:p>
            <a:r>
              <a:rPr lang="en-US" sz="1600" dirty="0">
                <a:solidFill>
                  <a:srgbClr val="000000"/>
                </a:solidFill>
                <a:highlight>
                  <a:srgbClr val="FFFFFF"/>
                </a:highlight>
              </a:rPr>
              <a:t>        </a:t>
            </a:r>
            <a:r>
              <a:rPr lang="en-US" sz="1600" dirty="0">
                <a:solidFill>
                  <a:srgbClr val="800000"/>
                </a:solidFill>
                <a:highlight>
                  <a:srgbClr val="FFFFFF"/>
                </a:highlight>
              </a:rPr>
              <a:t>"</a:t>
            </a:r>
            <a:r>
              <a:rPr lang="en-US" sz="1600" dirty="0" err="1">
                <a:solidFill>
                  <a:srgbClr val="800000"/>
                </a:solidFill>
                <a:highlight>
                  <a:srgbClr val="FFFFFF"/>
                </a:highlight>
              </a:rPr>
              <a:t>william</a:t>
            </a:r>
            <a:r>
              <a:rPr lang="en-US" sz="1600" dirty="0">
                <a:solidFill>
                  <a:srgbClr val="800000"/>
                </a:solidFill>
                <a:highlight>
                  <a:srgbClr val="FFFFFF"/>
                </a:highlight>
              </a:rPr>
              <a:t> </a:t>
            </a:r>
            <a:r>
              <a:rPr lang="en-US" sz="1600" dirty="0" err="1">
                <a:solidFill>
                  <a:srgbClr val="800000"/>
                </a:solidFill>
                <a:highlight>
                  <a:srgbClr val="FFFFFF"/>
                </a:highlight>
              </a:rPr>
              <a:t>pitt</a:t>
            </a:r>
            <a:r>
              <a:rPr lang="en-US" sz="1600" dirty="0">
                <a:solidFill>
                  <a:srgbClr val="800000"/>
                </a:solidFill>
                <a:highlight>
                  <a:srgbClr val="FFFFFF"/>
                </a:highlight>
              </a:rPr>
              <a:t>"</a:t>
            </a:r>
            <a:r>
              <a:rPr lang="en-US" sz="1600" dirty="0">
                <a:solidFill>
                  <a:srgbClr val="000000"/>
                </a:solidFill>
                <a:highlight>
                  <a:srgbClr val="FFFFFF"/>
                </a:highlight>
              </a:rPr>
              <a:t>,</a:t>
            </a:r>
          </a:p>
          <a:p>
            <a:r>
              <a:rPr lang="fr-FR" sz="1600" dirty="0">
                <a:solidFill>
                  <a:srgbClr val="000000"/>
                </a:solidFill>
                <a:highlight>
                  <a:srgbClr val="FFFFFF"/>
                </a:highlight>
              </a:rPr>
              <a:t>        </a:t>
            </a:r>
            <a:r>
              <a:rPr lang="fr-FR" sz="1600" dirty="0">
                <a:solidFill>
                  <a:srgbClr val="800000"/>
                </a:solidFill>
                <a:highlight>
                  <a:srgbClr val="FFFFFF"/>
                </a:highlight>
              </a:rPr>
              <a:t>"</a:t>
            </a:r>
            <a:r>
              <a:rPr lang="fr-FR" sz="1600" dirty="0" err="1">
                <a:solidFill>
                  <a:srgbClr val="800000"/>
                </a:solidFill>
                <a:highlight>
                  <a:srgbClr val="FFFFFF"/>
                </a:highlight>
              </a:rPr>
              <a:t>william</a:t>
            </a:r>
            <a:r>
              <a:rPr lang="fr-FR" sz="1600" dirty="0">
                <a:solidFill>
                  <a:srgbClr val="800000"/>
                </a:solidFill>
                <a:highlight>
                  <a:srgbClr val="FFFFFF"/>
                </a:highlight>
              </a:rPr>
              <a:t> </a:t>
            </a:r>
            <a:r>
              <a:rPr lang="fr-FR" sz="1600" dirty="0" err="1">
                <a:solidFill>
                  <a:srgbClr val="800000"/>
                </a:solidFill>
                <a:highlight>
                  <a:srgbClr val="FFFFFF"/>
                </a:highlight>
              </a:rPr>
              <a:t>pitt</a:t>
            </a:r>
            <a:r>
              <a:rPr lang="fr-FR" sz="1600" dirty="0">
                <a:solidFill>
                  <a:srgbClr val="800000"/>
                </a:solidFill>
                <a:highlight>
                  <a:srgbClr val="FFFFFF"/>
                </a:highlight>
              </a:rPr>
              <a:t>, comte de </a:t>
            </a:r>
            <a:r>
              <a:rPr lang="fr-FR" sz="1600" dirty="0" err="1">
                <a:solidFill>
                  <a:srgbClr val="800000"/>
                </a:solidFill>
                <a:highlight>
                  <a:srgbClr val="FFFFFF"/>
                </a:highlight>
              </a:rPr>
              <a:t>chatham</a:t>
            </a:r>
            <a:r>
              <a:rPr lang="fr-FR" sz="1600" dirty="0">
                <a:solidFill>
                  <a:srgbClr val="800000"/>
                </a:solidFill>
                <a:highlight>
                  <a:srgbClr val="FFFFFF"/>
                </a:highlight>
              </a:rPr>
              <a:t>"</a:t>
            </a:r>
            <a:endParaRPr lang="fr-FR" sz="1600" dirty="0">
              <a:solidFill>
                <a:srgbClr val="000000"/>
              </a:solidFill>
              <a:highlight>
                <a:srgbClr val="FFFFFF"/>
              </a:highlight>
            </a:endParaRPr>
          </a:p>
          <a:p>
            <a:r>
              <a:rPr lang="en-US" sz="1600" dirty="0">
                <a:solidFill>
                  <a:srgbClr val="000000"/>
                </a:solidFill>
                <a:highlight>
                  <a:srgbClr val="FFFFFF"/>
                </a:highlight>
              </a:rPr>
              <a:t>    ],</a:t>
            </a:r>
          </a:p>
          <a:p>
            <a:r>
              <a:rPr lang="en-US" sz="1600" dirty="0">
                <a:solidFill>
                  <a:srgbClr val="8000FF"/>
                </a:solidFill>
                <a:highlight>
                  <a:srgbClr val="FFFFFF"/>
                </a:highlight>
              </a:rPr>
              <a:t>"</a:t>
            </a:r>
            <a:r>
              <a:rPr lang="en-US" sz="1600" dirty="0" err="1">
                <a:solidFill>
                  <a:srgbClr val="8000FF"/>
                </a:solidFill>
                <a:highlight>
                  <a:srgbClr val="FFFFFF"/>
                </a:highlight>
              </a:rPr>
              <a:t>william</a:t>
            </a:r>
            <a:r>
              <a:rPr lang="en-US" sz="1600" dirty="0">
                <a:solidFill>
                  <a:srgbClr val="8000FF"/>
                </a:solidFill>
                <a:highlight>
                  <a:srgbClr val="FFFFFF"/>
                </a:highlight>
              </a:rPr>
              <a:t> </a:t>
            </a:r>
            <a:r>
              <a:rPr lang="en-US" sz="1600" dirty="0" err="1">
                <a:solidFill>
                  <a:srgbClr val="8000FF"/>
                </a:solidFill>
                <a:highlight>
                  <a:srgbClr val="FFFFFF"/>
                </a:highlight>
              </a:rPr>
              <a:t>pitt</a:t>
            </a:r>
            <a:r>
              <a:rPr lang="en-US" sz="1600" dirty="0">
                <a:solidFill>
                  <a:srgbClr val="8000FF"/>
                </a:solidFill>
                <a:highlight>
                  <a:srgbClr val="FFFFFF"/>
                </a:highlight>
              </a:rPr>
              <a:t>"</a:t>
            </a:r>
            <a:r>
              <a:rPr lang="en-US" sz="1600" dirty="0">
                <a:solidFill>
                  <a:srgbClr val="000000"/>
                </a:solidFill>
                <a:highlight>
                  <a:srgbClr val="FFFFFF"/>
                </a:highlight>
              </a:rPr>
              <a:t>: [</a:t>
            </a:r>
          </a:p>
          <a:p>
            <a:r>
              <a:rPr lang="en-US" sz="1600" dirty="0">
                <a:solidFill>
                  <a:srgbClr val="000000"/>
                </a:solidFill>
                <a:highlight>
                  <a:srgbClr val="FFFFFF"/>
                </a:highlight>
              </a:rPr>
              <a:t>        </a:t>
            </a:r>
            <a:r>
              <a:rPr lang="en-US" sz="1600" dirty="0">
                <a:solidFill>
                  <a:srgbClr val="800000"/>
                </a:solidFill>
                <a:highlight>
                  <a:srgbClr val="FFFFFF"/>
                </a:highlight>
              </a:rPr>
              <a:t>"</a:t>
            </a:r>
            <a:r>
              <a:rPr lang="en-US" sz="1600" dirty="0" err="1">
                <a:solidFill>
                  <a:srgbClr val="800000"/>
                </a:solidFill>
                <a:highlight>
                  <a:srgbClr val="FFFFFF"/>
                </a:highlight>
              </a:rPr>
              <a:t>william</a:t>
            </a:r>
            <a:r>
              <a:rPr lang="en-US" sz="1600" dirty="0">
                <a:solidFill>
                  <a:srgbClr val="800000"/>
                </a:solidFill>
                <a:highlight>
                  <a:srgbClr val="FFFFFF"/>
                </a:highlight>
              </a:rPr>
              <a:t> </a:t>
            </a:r>
            <a:r>
              <a:rPr lang="en-US" sz="1600" dirty="0" err="1">
                <a:solidFill>
                  <a:srgbClr val="800000"/>
                </a:solidFill>
                <a:highlight>
                  <a:srgbClr val="FFFFFF"/>
                </a:highlight>
              </a:rPr>
              <a:t>pitt</a:t>
            </a:r>
            <a:r>
              <a:rPr lang="en-US" sz="1600" dirty="0">
                <a:solidFill>
                  <a:srgbClr val="800000"/>
                </a:solidFill>
                <a:highlight>
                  <a:srgbClr val="FFFFFF"/>
                </a:highlight>
              </a:rPr>
              <a:t>"</a:t>
            </a:r>
            <a:endParaRPr lang="en-US" sz="1600" dirty="0">
              <a:solidFill>
                <a:srgbClr val="000000"/>
              </a:solidFill>
              <a:highlight>
                <a:srgbClr val="FFFFFF"/>
              </a:highlight>
            </a:endParaRPr>
          </a:p>
          <a:p>
            <a:r>
              <a:rPr lang="en-US" sz="1600" dirty="0">
                <a:solidFill>
                  <a:srgbClr val="000000"/>
                </a:solidFill>
                <a:highlight>
                  <a:srgbClr val="FFFFFF"/>
                </a:highlight>
              </a:rPr>
              <a:t>    ]</a:t>
            </a:r>
          </a:p>
          <a:p>
            <a:r>
              <a:rPr lang="en-US" sz="1600" dirty="0">
                <a:solidFill>
                  <a:srgbClr val="000000"/>
                </a:solidFill>
                <a:highlight>
                  <a:srgbClr val="FFFFFF"/>
                </a:highlight>
              </a:rPr>
              <a:t>}</a:t>
            </a:r>
            <a:endParaRPr lang="en-US" sz="1600" dirty="0"/>
          </a:p>
        </p:txBody>
      </p:sp>
    </p:spTree>
    <p:extLst>
      <p:ext uri="{BB962C8B-B14F-4D97-AF65-F5344CB8AC3E}">
        <p14:creationId xmlns:p14="http://schemas.microsoft.com/office/powerpoint/2010/main" val="360884527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895</TotalTime>
  <Words>2986</Words>
  <Application>Microsoft Office PowerPoint</Application>
  <PresentationFormat>Widescreen</PresentationFormat>
  <Paragraphs>446</Paragraphs>
  <Slides>35</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35</vt:i4>
      </vt:variant>
    </vt:vector>
  </HeadingPairs>
  <TitlesOfParts>
    <vt:vector size="39" baseType="lpstr">
      <vt:lpstr>Arial</vt:lpstr>
      <vt:lpstr>Calibri</vt:lpstr>
      <vt:lpstr>Calibri Light</vt:lpstr>
      <vt:lpstr>Office Theme</vt:lpstr>
      <vt:lpstr>The Pipeline of Professions Cleaning</vt:lpstr>
      <vt:lpstr>Current State of Data</vt:lpstr>
      <vt:lpstr>PowerPoint Presentation</vt:lpstr>
      <vt:lpstr>Summary of dataset</vt:lpstr>
      <vt:lpstr>Objective</vt:lpstr>
      <vt:lpstr>Proposed Solution</vt:lpstr>
      <vt:lpstr>Pipeline</vt:lpstr>
      <vt:lpstr>Creation of French Dictionary</vt:lpstr>
      <vt:lpstr>French Dictionary</vt:lpstr>
      <vt:lpstr>Morphalou3</vt:lpstr>
      <vt:lpstr>Prolex-Unitex</vt:lpstr>
      <vt:lpstr>List of dictionary words</vt:lpstr>
      <vt:lpstr>List of dictionary words – split at space and hyphen</vt:lpstr>
      <vt:lpstr>List of dictionary words – split at apostrophe</vt:lpstr>
      <vt:lpstr>Special Characters</vt:lpstr>
      <vt:lpstr>Dealing with Special Characters</vt:lpstr>
      <vt:lpstr>Dealing with Special Characters</vt:lpstr>
      <vt:lpstr>Combining Wrongly Split words</vt:lpstr>
      <vt:lpstr>Combining Wrongly Split words</vt:lpstr>
      <vt:lpstr>Combining wrongly split words – split at space and hyphen</vt:lpstr>
      <vt:lpstr>Combining wrongly split words – split at apostrophe</vt:lpstr>
      <vt:lpstr>Combining wrongly split words - Algorithm</vt:lpstr>
      <vt:lpstr>Combining wrongly split words – consecutive words</vt:lpstr>
      <vt:lpstr>Combining wrongly split words - Algorithm</vt:lpstr>
      <vt:lpstr>Combining wrongly split words</vt:lpstr>
      <vt:lpstr>Combining wrongly split words - Algorithm</vt:lpstr>
      <vt:lpstr>Combining wrongly split words</vt:lpstr>
      <vt:lpstr>Combining wrongly split words</vt:lpstr>
      <vt:lpstr>Keywords (tokens)</vt:lpstr>
      <vt:lpstr>Tokens</vt:lpstr>
      <vt:lpstr>Splitting token</vt:lpstr>
      <vt:lpstr>1 - Normal form of words</vt:lpstr>
      <vt:lpstr>Example – Normal form</vt:lpstr>
      <vt:lpstr>2 – Splitting tokens with a dot</vt:lpstr>
      <vt:lpstr>Example – Split at Dot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Pipeline of Professions Cleaning</dc:title>
  <dc:creator>Ravinithesh Annapureddy</dc:creator>
  <cp:lastModifiedBy>Ravinithesh Annapureddy</cp:lastModifiedBy>
  <cp:revision>11</cp:revision>
  <dcterms:created xsi:type="dcterms:W3CDTF">2022-02-03T08:47:10Z</dcterms:created>
  <dcterms:modified xsi:type="dcterms:W3CDTF">2022-03-10T21:52:45Z</dcterms:modified>
</cp:coreProperties>
</file>

<file path=docProps/thumbnail.jpeg>
</file>